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3"/>
  </p:notesMasterIdLst>
  <p:sldIdLst>
    <p:sldId id="261" r:id="rId2"/>
    <p:sldId id="325" r:id="rId3"/>
    <p:sldId id="326" r:id="rId4"/>
    <p:sldId id="295" r:id="rId5"/>
    <p:sldId id="296" r:id="rId6"/>
    <p:sldId id="297" r:id="rId7"/>
    <p:sldId id="341" r:id="rId8"/>
    <p:sldId id="331" r:id="rId9"/>
    <p:sldId id="300" r:id="rId10"/>
    <p:sldId id="332" r:id="rId11"/>
    <p:sldId id="329" r:id="rId12"/>
    <p:sldId id="337" r:id="rId13"/>
    <p:sldId id="338" r:id="rId14"/>
    <p:sldId id="323" r:id="rId15"/>
    <p:sldId id="339" r:id="rId16"/>
    <p:sldId id="334" r:id="rId17"/>
    <p:sldId id="308" r:id="rId18"/>
    <p:sldId id="336" r:id="rId19"/>
    <p:sldId id="340" r:id="rId20"/>
    <p:sldId id="333" r:id="rId21"/>
    <p:sldId id="283" r:id="rId22"/>
  </p:sldIdLst>
  <p:sldSz cx="12192000" cy="6858000"/>
  <p:notesSz cx="6950075" cy="9236075"/>
  <p:embeddedFontLst>
    <p:embeddedFont>
      <p:font typeface="Calibri" panose="020F0502020204030204" pitchFamily="34" charset="0"/>
      <p:regular r:id="rId24"/>
      <p:bold r:id="rId25"/>
      <p:italic r:id="rId26"/>
      <p:boldItalic r:id="rId27"/>
    </p:embeddedFont>
    <p:embeddedFont>
      <p:font typeface="Gotham Bold" panose="020B0604020202020204" charset="0"/>
      <p:regular r:id="rId28"/>
      <p:bold r:id="rId29"/>
      <p:italic r:id="rId30"/>
      <p:boldItalic r:id="rId31"/>
    </p:embeddedFont>
    <p:embeddedFont>
      <p:font typeface="Gotham Regular" panose="020B0604020202020204" charset="0"/>
      <p:regular r:id="rId32"/>
      <p:bold r:id="rId33"/>
      <p:italic r:id="rId34"/>
    </p:embeddedFont>
    <p:embeddedFont>
      <p:font typeface="Gotham Medium Regular" panose="020B060402020202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1B"/>
    <a:srgbClr val="273A7F"/>
    <a:srgbClr val="F377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87674" autoAdjust="0"/>
  </p:normalViewPr>
  <p:slideViewPr>
    <p:cSldViewPr snapToGrid="0" snapToObjects="1">
      <p:cViewPr varScale="1">
        <p:scale>
          <a:sx n="101" d="100"/>
          <a:sy n="101" d="100"/>
        </p:scale>
        <p:origin x="69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11752" cy="463161"/>
          </a:xfrm>
          <a:prstGeom prst="rect">
            <a:avLst/>
          </a:prstGeom>
        </p:spPr>
        <p:txBody>
          <a:bodyPr vert="horz" lIns="92045" tIns="46023" rIns="92045" bIns="46023" rtlCol="0"/>
          <a:lstStyle>
            <a:lvl1pPr algn="l">
              <a:defRPr sz="1200"/>
            </a:lvl1pPr>
          </a:lstStyle>
          <a:p>
            <a:endParaRPr lang="en-US"/>
          </a:p>
        </p:txBody>
      </p:sp>
      <p:sp>
        <p:nvSpPr>
          <p:cNvPr id="3" name="Date Placeholder 2"/>
          <p:cNvSpPr>
            <a:spLocks noGrp="1"/>
          </p:cNvSpPr>
          <p:nvPr>
            <p:ph type="dt" idx="1"/>
          </p:nvPr>
        </p:nvSpPr>
        <p:spPr>
          <a:xfrm>
            <a:off x="3936724" y="1"/>
            <a:ext cx="3011752" cy="463161"/>
          </a:xfrm>
          <a:prstGeom prst="rect">
            <a:avLst/>
          </a:prstGeom>
        </p:spPr>
        <p:txBody>
          <a:bodyPr vert="horz" lIns="92045" tIns="46023" rIns="92045" bIns="46023" rtlCol="0"/>
          <a:lstStyle>
            <a:lvl1pPr algn="r">
              <a:defRPr sz="1200"/>
            </a:lvl1pPr>
          </a:lstStyle>
          <a:p>
            <a:fld id="{C7B58B20-D532-4B32-B424-936401E9270A}" type="datetimeFigureOut">
              <a:rPr lang="en-US" smtClean="0"/>
              <a:t>1/18/2022</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045" tIns="46023" rIns="92045" bIns="46023" rtlCol="0" anchor="ctr"/>
          <a:lstStyle/>
          <a:p>
            <a:endParaRPr lang="en-US"/>
          </a:p>
        </p:txBody>
      </p:sp>
      <p:sp>
        <p:nvSpPr>
          <p:cNvPr id="5" name="Notes Placeholder 4"/>
          <p:cNvSpPr>
            <a:spLocks noGrp="1"/>
          </p:cNvSpPr>
          <p:nvPr>
            <p:ph type="body" sz="quarter" idx="3"/>
          </p:nvPr>
        </p:nvSpPr>
        <p:spPr>
          <a:xfrm>
            <a:off x="694528" y="4444752"/>
            <a:ext cx="5561020" cy="3636614"/>
          </a:xfrm>
          <a:prstGeom prst="rect">
            <a:avLst/>
          </a:prstGeom>
        </p:spPr>
        <p:txBody>
          <a:bodyPr vert="horz" lIns="92045" tIns="46023" rIns="92045" bIns="460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772916"/>
            <a:ext cx="3011752" cy="463161"/>
          </a:xfrm>
          <a:prstGeom prst="rect">
            <a:avLst/>
          </a:prstGeom>
        </p:spPr>
        <p:txBody>
          <a:bodyPr vert="horz" lIns="92045" tIns="46023" rIns="92045" bIns="46023" rtlCol="0" anchor="b"/>
          <a:lstStyle>
            <a:lvl1pPr algn="l">
              <a:defRPr sz="1200"/>
            </a:lvl1pPr>
          </a:lstStyle>
          <a:p>
            <a:endParaRPr lang="en-US"/>
          </a:p>
        </p:txBody>
      </p:sp>
      <p:sp>
        <p:nvSpPr>
          <p:cNvPr id="7" name="Slide Number Placeholder 6"/>
          <p:cNvSpPr>
            <a:spLocks noGrp="1"/>
          </p:cNvSpPr>
          <p:nvPr>
            <p:ph type="sldNum" sz="quarter" idx="5"/>
          </p:nvPr>
        </p:nvSpPr>
        <p:spPr>
          <a:xfrm>
            <a:off x="3936724" y="8772916"/>
            <a:ext cx="3011752" cy="463161"/>
          </a:xfrm>
          <a:prstGeom prst="rect">
            <a:avLst/>
          </a:prstGeom>
        </p:spPr>
        <p:txBody>
          <a:bodyPr vert="horz" lIns="92045" tIns="46023" rIns="92045" bIns="46023" rtlCol="0" anchor="b"/>
          <a:lstStyle>
            <a:lvl1pPr algn="r">
              <a:defRPr sz="1200"/>
            </a:lvl1pPr>
          </a:lstStyle>
          <a:p>
            <a:fld id="{0DF60980-1E20-4DED-8683-13D903BB9480}" type="slidenum">
              <a:rPr lang="en-US" smtClean="0"/>
              <a:t>‹#›</a:t>
            </a:fld>
            <a:endParaRPr lang="en-US"/>
          </a:p>
        </p:txBody>
      </p:sp>
    </p:spTree>
    <p:extLst>
      <p:ext uri="{BB962C8B-B14F-4D97-AF65-F5344CB8AC3E}">
        <p14:creationId xmlns:p14="http://schemas.microsoft.com/office/powerpoint/2010/main" val="249822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60980-1E20-4DED-8683-13D903BB9480}" type="slidenum">
              <a:rPr lang="en-US" smtClean="0"/>
              <a:t>4</a:t>
            </a:fld>
            <a:endParaRPr lang="en-US"/>
          </a:p>
        </p:txBody>
      </p:sp>
    </p:spTree>
    <p:extLst>
      <p:ext uri="{BB962C8B-B14F-4D97-AF65-F5344CB8AC3E}">
        <p14:creationId xmlns:p14="http://schemas.microsoft.com/office/powerpoint/2010/main" val="215831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60980-1E20-4DED-8683-13D903BB9480}" type="slidenum">
              <a:rPr lang="en-US" smtClean="0"/>
              <a:t>5</a:t>
            </a:fld>
            <a:endParaRPr lang="en-US"/>
          </a:p>
        </p:txBody>
      </p:sp>
    </p:spTree>
    <p:extLst>
      <p:ext uri="{BB962C8B-B14F-4D97-AF65-F5344CB8AC3E}">
        <p14:creationId xmlns:p14="http://schemas.microsoft.com/office/powerpoint/2010/main" val="389705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60980-1E20-4DED-8683-13D903BB9480}" type="slidenum">
              <a:rPr lang="en-US" smtClean="0"/>
              <a:t>8</a:t>
            </a:fld>
            <a:endParaRPr lang="en-US"/>
          </a:p>
        </p:txBody>
      </p:sp>
    </p:spTree>
    <p:extLst>
      <p:ext uri="{BB962C8B-B14F-4D97-AF65-F5344CB8AC3E}">
        <p14:creationId xmlns:p14="http://schemas.microsoft.com/office/powerpoint/2010/main" val="315738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60980-1E20-4DED-8683-13D903BB9480}" type="slidenum">
              <a:rPr lang="en-US" smtClean="0"/>
              <a:t>9</a:t>
            </a:fld>
            <a:endParaRPr lang="en-US"/>
          </a:p>
        </p:txBody>
      </p:sp>
    </p:spTree>
    <p:extLst>
      <p:ext uri="{BB962C8B-B14F-4D97-AF65-F5344CB8AC3E}">
        <p14:creationId xmlns:p14="http://schemas.microsoft.com/office/powerpoint/2010/main" val="117990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60980-1E20-4DED-8683-13D903BB9480}" type="slidenum">
              <a:rPr lang="en-US" smtClean="0"/>
              <a:t>12</a:t>
            </a:fld>
            <a:endParaRPr lang="en-US"/>
          </a:p>
        </p:txBody>
      </p:sp>
    </p:spTree>
    <p:extLst>
      <p:ext uri="{BB962C8B-B14F-4D97-AF65-F5344CB8AC3E}">
        <p14:creationId xmlns:p14="http://schemas.microsoft.com/office/powerpoint/2010/main" val="333292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60980-1E20-4DED-8683-13D903BB9480}" type="slidenum">
              <a:rPr lang="en-US" smtClean="0"/>
              <a:t>13</a:t>
            </a:fld>
            <a:endParaRPr lang="en-US"/>
          </a:p>
        </p:txBody>
      </p:sp>
    </p:spTree>
    <p:extLst>
      <p:ext uri="{BB962C8B-B14F-4D97-AF65-F5344CB8AC3E}">
        <p14:creationId xmlns:p14="http://schemas.microsoft.com/office/powerpoint/2010/main" val="4034719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60980-1E20-4DED-8683-13D903BB9480}" type="slidenum">
              <a:rPr lang="en-US" smtClean="0"/>
              <a:t>17</a:t>
            </a:fld>
            <a:endParaRPr lang="en-US"/>
          </a:p>
        </p:txBody>
      </p:sp>
    </p:spTree>
    <p:extLst>
      <p:ext uri="{BB962C8B-B14F-4D97-AF65-F5344CB8AC3E}">
        <p14:creationId xmlns:p14="http://schemas.microsoft.com/office/powerpoint/2010/main" val="142288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60980-1E20-4DED-8683-13D903BB9480}" type="slidenum">
              <a:rPr lang="en-US" smtClean="0"/>
              <a:t>18</a:t>
            </a:fld>
            <a:endParaRPr lang="en-US"/>
          </a:p>
        </p:txBody>
      </p:sp>
    </p:spTree>
    <p:extLst>
      <p:ext uri="{BB962C8B-B14F-4D97-AF65-F5344CB8AC3E}">
        <p14:creationId xmlns:p14="http://schemas.microsoft.com/office/powerpoint/2010/main" val="1061317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8663-70EA-574F-BA94-A8F8DDA701A8}"/>
              </a:ext>
            </a:extLst>
          </p:cNvPr>
          <p:cNvSpPr>
            <a:spLocks noGrp="1"/>
          </p:cNvSpPr>
          <p:nvPr>
            <p:ph type="ctrTitle"/>
          </p:nvPr>
        </p:nvSpPr>
        <p:spPr>
          <a:xfrm>
            <a:off x="4559641" y="1998695"/>
            <a:ext cx="7521146" cy="2387600"/>
          </a:xfrm>
        </p:spPr>
        <p:txBody>
          <a:bodyPr anchor="b"/>
          <a:lstStyle>
            <a:lvl1pPr algn="ctr">
              <a:defRPr sz="6000" b="1" i="0">
                <a:latin typeface="Gotham Bold" panose="02000604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A8D9F79-64BB-A240-9F97-800853D246FC}"/>
              </a:ext>
            </a:extLst>
          </p:cNvPr>
          <p:cNvSpPr>
            <a:spLocks noGrp="1"/>
          </p:cNvSpPr>
          <p:nvPr>
            <p:ph type="subTitle" idx="1"/>
          </p:nvPr>
        </p:nvSpPr>
        <p:spPr>
          <a:xfrm>
            <a:off x="4559641" y="4491059"/>
            <a:ext cx="7521147" cy="1655762"/>
          </a:xfrm>
        </p:spPr>
        <p:txBody>
          <a:bodyPr/>
          <a:lstStyle>
            <a:lvl1pPr marL="0" indent="0" algn="ctr">
              <a:buNone/>
              <a:defRPr sz="2400" b="0" i="0">
                <a:latin typeface="Gotham Regular"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F9CFA4-73DD-024D-B355-E8B599FE370D}"/>
              </a:ext>
            </a:extLst>
          </p:cNvPr>
          <p:cNvSpPr>
            <a:spLocks noGrp="1"/>
          </p:cNvSpPr>
          <p:nvPr>
            <p:ph type="dt" sz="half" idx="10"/>
          </p:nvPr>
        </p:nvSpPr>
        <p:spPr/>
        <p:txBody>
          <a:bodyPr/>
          <a:lstStyle>
            <a:lvl1pPr>
              <a:defRPr b="0" i="0">
                <a:latin typeface="Gotham Regular" panose="02000604030000020004" pitchFamily="2" charset="0"/>
              </a:defRPr>
            </a:lvl1pPr>
          </a:lstStyle>
          <a:p>
            <a:fld id="{13DACC35-60EB-435E-B8C6-EFFDADDD56E4}" type="datetime1">
              <a:rPr lang="en-US" smtClean="0"/>
              <a:t>1/18/2022</a:t>
            </a:fld>
            <a:endParaRPr lang="en-US" dirty="0"/>
          </a:p>
        </p:txBody>
      </p:sp>
      <p:sp>
        <p:nvSpPr>
          <p:cNvPr id="5" name="Footer Placeholder 4">
            <a:extLst>
              <a:ext uri="{FF2B5EF4-FFF2-40B4-BE49-F238E27FC236}">
                <a16:creationId xmlns:a16="http://schemas.microsoft.com/office/drawing/2014/main" id="{A52F1E3A-6091-A144-B9BF-6EE7ADB8ADD8}"/>
              </a:ext>
            </a:extLst>
          </p:cNvPr>
          <p:cNvSpPr>
            <a:spLocks noGrp="1"/>
          </p:cNvSpPr>
          <p:nvPr>
            <p:ph type="ftr" sz="quarter" idx="11"/>
          </p:nvPr>
        </p:nvSpPr>
        <p:spPr/>
        <p:txBody>
          <a:bodyPr/>
          <a:lstStyle>
            <a:lvl1pPr>
              <a:defRPr b="0" i="0">
                <a:latin typeface="Gotham Regular" panose="02000604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5C8473F3-0753-1145-9FCD-2384CD4982EB}"/>
              </a:ext>
            </a:extLst>
          </p:cNvPr>
          <p:cNvSpPr>
            <a:spLocks noGrp="1"/>
          </p:cNvSpPr>
          <p:nvPr>
            <p:ph type="sldNum" sz="quarter" idx="12"/>
          </p:nvPr>
        </p:nvSpPr>
        <p:spPr/>
        <p:txBody>
          <a:bodyPr/>
          <a:lstStyle>
            <a:lvl1pPr>
              <a:defRPr b="0" i="0">
                <a:latin typeface="Gotham Regular" panose="02000604030000020004" pitchFamily="2" charset="0"/>
              </a:defRPr>
            </a:lvl1pPr>
          </a:lstStyle>
          <a:p>
            <a:fld id="{1CCEC00A-95E3-F242-A773-2ABB6ADE56E0}"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FD2756B7-7EC9-D340-81B0-8B0832ECACDC}"/>
              </a:ext>
            </a:extLst>
          </p:cNvPr>
          <p:cNvPicPr>
            <a:picLocks noChangeAspect="1"/>
          </p:cNvPicPr>
          <p:nvPr userDrawn="1"/>
        </p:nvPicPr>
        <p:blipFill>
          <a:blip r:embed="rId3"/>
          <a:stretch>
            <a:fillRect/>
          </a:stretch>
        </p:blipFill>
        <p:spPr>
          <a:xfrm>
            <a:off x="50800" y="3429000"/>
            <a:ext cx="2159000" cy="2159000"/>
          </a:xfrm>
          <a:prstGeom prst="rect">
            <a:avLst/>
          </a:prstGeom>
        </p:spPr>
      </p:pic>
    </p:spTree>
    <p:extLst>
      <p:ext uri="{BB962C8B-B14F-4D97-AF65-F5344CB8AC3E}">
        <p14:creationId xmlns:p14="http://schemas.microsoft.com/office/powerpoint/2010/main" val="348705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D7EE-BBBA-D44A-91A6-5CA879F4F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34733-DDE4-6145-9C05-CB56F20D6428}"/>
              </a:ext>
            </a:extLst>
          </p:cNvPr>
          <p:cNvSpPr>
            <a:spLocks noGrp="1"/>
          </p:cNvSpPr>
          <p:nvPr>
            <p:ph sz="half" idx="1"/>
          </p:nvPr>
        </p:nvSpPr>
        <p:spPr>
          <a:xfrm>
            <a:off x="838200" y="1825625"/>
            <a:ext cx="70330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A37F1A-C822-CB4A-9E70-6E4778CC567C}"/>
              </a:ext>
            </a:extLst>
          </p:cNvPr>
          <p:cNvSpPr>
            <a:spLocks noGrp="1"/>
          </p:cNvSpPr>
          <p:nvPr>
            <p:ph type="dt" sz="half" idx="10"/>
          </p:nvPr>
        </p:nvSpPr>
        <p:spPr/>
        <p:txBody>
          <a:bodyPr/>
          <a:lstStyle/>
          <a:p>
            <a:fld id="{0A5D1402-CF50-4FBC-93B1-7D14891F6155}" type="datetime1">
              <a:rPr lang="en-US" smtClean="0"/>
              <a:t>1/18/2022</a:t>
            </a:fld>
            <a:endParaRPr lang="en-US"/>
          </a:p>
        </p:txBody>
      </p:sp>
      <p:sp>
        <p:nvSpPr>
          <p:cNvPr id="6" name="Footer Placeholder 5">
            <a:extLst>
              <a:ext uri="{FF2B5EF4-FFF2-40B4-BE49-F238E27FC236}">
                <a16:creationId xmlns:a16="http://schemas.microsoft.com/office/drawing/2014/main" id="{D7839ED1-FB88-7946-978E-4A598E23E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8245B-29B0-1448-96F1-1C2EF10A05BD}"/>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9" name="Picture 8" descr="A person holding a red umbrella&#10;&#10;Description automatically generated">
            <a:extLst>
              <a:ext uri="{FF2B5EF4-FFF2-40B4-BE49-F238E27FC236}">
                <a16:creationId xmlns:a16="http://schemas.microsoft.com/office/drawing/2014/main" id="{3F435882-169A-B049-A7B6-416AA2EA9BF9}"/>
              </a:ext>
            </a:extLst>
          </p:cNvPr>
          <p:cNvPicPr>
            <a:picLocks noChangeAspect="1"/>
          </p:cNvPicPr>
          <p:nvPr userDrawn="1"/>
        </p:nvPicPr>
        <p:blipFill>
          <a:blip r:embed="rId2"/>
          <a:stretch>
            <a:fillRect/>
          </a:stretch>
        </p:blipFill>
        <p:spPr>
          <a:xfrm>
            <a:off x="7965989" y="1448658"/>
            <a:ext cx="4907692" cy="4907692"/>
          </a:xfrm>
          <a:prstGeom prst="rect">
            <a:avLst/>
          </a:prstGeom>
        </p:spPr>
      </p:pic>
      <p:pic>
        <p:nvPicPr>
          <p:cNvPr id="11" name="Picture 10">
            <a:extLst>
              <a:ext uri="{FF2B5EF4-FFF2-40B4-BE49-F238E27FC236}">
                <a16:creationId xmlns:a16="http://schemas.microsoft.com/office/drawing/2014/main" id="{CD0CA562-3368-0A4A-9A8B-CC0420BB6B2B}"/>
              </a:ext>
            </a:extLst>
          </p:cNvPr>
          <p:cNvPicPr>
            <a:picLocks noChangeAspect="1"/>
          </p:cNvPicPr>
          <p:nvPr userDrawn="1"/>
        </p:nvPicPr>
        <p:blipFill>
          <a:blip r:embed="rId3"/>
          <a:stretch>
            <a:fillRect/>
          </a:stretch>
        </p:blipFill>
        <p:spPr>
          <a:xfrm>
            <a:off x="298704" y="5637467"/>
            <a:ext cx="1078992" cy="1078992"/>
          </a:xfrm>
          <a:prstGeom prst="rect">
            <a:avLst/>
          </a:prstGeom>
        </p:spPr>
      </p:pic>
    </p:spTree>
    <p:extLst>
      <p:ext uri="{BB962C8B-B14F-4D97-AF65-F5344CB8AC3E}">
        <p14:creationId xmlns:p14="http://schemas.microsoft.com/office/powerpoint/2010/main" val="200103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8663-70EA-574F-BA94-A8F8DDA701A8}"/>
              </a:ext>
            </a:extLst>
          </p:cNvPr>
          <p:cNvSpPr>
            <a:spLocks noGrp="1"/>
          </p:cNvSpPr>
          <p:nvPr>
            <p:ph type="ctrTitle"/>
          </p:nvPr>
        </p:nvSpPr>
        <p:spPr>
          <a:xfrm>
            <a:off x="4559641" y="1998695"/>
            <a:ext cx="7521146" cy="2387600"/>
          </a:xfrm>
        </p:spPr>
        <p:txBody>
          <a:bodyPr anchor="b"/>
          <a:lstStyle>
            <a:lvl1pPr algn="ctr">
              <a:defRPr sz="6000" b="1" i="0">
                <a:latin typeface="Gotham Bold" panose="02000604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A8D9F79-64BB-A240-9F97-800853D246FC}"/>
              </a:ext>
            </a:extLst>
          </p:cNvPr>
          <p:cNvSpPr>
            <a:spLocks noGrp="1"/>
          </p:cNvSpPr>
          <p:nvPr>
            <p:ph type="subTitle" idx="1"/>
          </p:nvPr>
        </p:nvSpPr>
        <p:spPr>
          <a:xfrm>
            <a:off x="4559641" y="4491059"/>
            <a:ext cx="7521147" cy="1655762"/>
          </a:xfrm>
        </p:spPr>
        <p:txBody>
          <a:bodyPr/>
          <a:lstStyle>
            <a:lvl1pPr marL="0" indent="0" algn="ctr">
              <a:buNone/>
              <a:defRPr sz="2400" b="0" i="0">
                <a:latin typeface="Gotham Regular"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F9CFA4-73DD-024D-B355-E8B599FE370D}"/>
              </a:ext>
            </a:extLst>
          </p:cNvPr>
          <p:cNvSpPr>
            <a:spLocks noGrp="1"/>
          </p:cNvSpPr>
          <p:nvPr>
            <p:ph type="dt" sz="half" idx="10"/>
          </p:nvPr>
        </p:nvSpPr>
        <p:spPr/>
        <p:txBody>
          <a:bodyPr/>
          <a:lstStyle>
            <a:lvl1pPr>
              <a:defRPr b="0" i="0">
                <a:latin typeface="Gotham Regular" panose="02000604030000020004" pitchFamily="2" charset="0"/>
              </a:defRPr>
            </a:lvl1pPr>
          </a:lstStyle>
          <a:p>
            <a:fld id="{C11D6677-A193-4408-A734-926466763FB4}" type="datetime1">
              <a:rPr lang="en-US" smtClean="0"/>
              <a:t>1/18/2022</a:t>
            </a:fld>
            <a:endParaRPr lang="en-US" dirty="0"/>
          </a:p>
        </p:txBody>
      </p:sp>
      <p:sp>
        <p:nvSpPr>
          <p:cNvPr id="5" name="Footer Placeholder 4">
            <a:extLst>
              <a:ext uri="{FF2B5EF4-FFF2-40B4-BE49-F238E27FC236}">
                <a16:creationId xmlns:a16="http://schemas.microsoft.com/office/drawing/2014/main" id="{A52F1E3A-6091-A144-B9BF-6EE7ADB8ADD8}"/>
              </a:ext>
            </a:extLst>
          </p:cNvPr>
          <p:cNvSpPr>
            <a:spLocks noGrp="1"/>
          </p:cNvSpPr>
          <p:nvPr>
            <p:ph type="ftr" sz="quarter" idx="11"/>
          </p:nvPr>
        </p:nvSpPr>
        <p:spPr/>
        <p:txBody>
          <a:bodyPr/>
          <a:lstStyle>
            <a:lvl1pPr>
              <a:defRPr b="0" i="0">
                <a:latin typeface="Gotham Regular" panose="02000604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5C8473F3-0753-1145-9FCD-2384CD4982EB}"/>
              </a:ext>
            </a:extLst>
          </p:cNvPr>
          <p:cNvSpPr>
            <a:spLocks noGrp="1"/>
          </p:cNvSpPr>
          <p:nvPr>
            <p:ph type="sldNum" sz="quarter" idx="12"/>
          </p:nvPr>
        </p:nvSpPr>
        <p:spPr/>
        <p:txBody>
          <a:bodyPr/>
          <a:lstStyle>
            <a:lvl1pPr>
              <a:defRPr b="0" i="0">
                <a:latin typeface="Gotham Regular" panose="02000604030000020004" pitchFamily="2" charset="0"/>
              </a:defRPr>
            </a:lvl1pPr>
          </a:lstStyle>
          <a:p>
            <a:fld id="{1CCEC00A-95E3-F242-A773-2ABB6ADE56E0}"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FD2756B7-7EC9-D340-81B0-8B0832ECACDC}"/>
              </a:ext>
            </a:extLst>
          </p:cNvPr>
          <p:cNvPicPr>
            <a:picLocks noChangeAspect="1"/>
          </p:cNvPicPr>
          <p:nvPr userDrawn="1"/>
        </p:nvPicPr>
        <p:blipFill>
          <a:blip r:embed="rId3"/>
          <a:stretch>
            <a:fillRect/>
          </a:stretch>
        </p:blipFill>
        <p:spPr>
          <a:xfrm>
            <a:off x="50800" y="3429000"/>
            <a:ext cx="2159000" cy="2159000"/>
          </a:xfrm>
          <a:prstGeom prst="rect">
            <a:avLst/>
          </a:prstGeom>
        </p:spPr>
      </p:pic>
    </p:spTree>
    <p:extLst>
      <p:ext uri="{BB962C8B-B14F-4D97-AF65-F5344CB8AC3E}">
        <p14:creationId xmlns:p14="http://schemas.microsoft.com/office/powerpoint/2010/main" val="175617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8663-70EA-574F-BA94-A8F8DDA701A8}"/>
              </a:ext>
            </a:extLst>
          </p:cNvPr>
          <p:cNvSpPr>
            <a:spLocks noGrp="1"/>
          </p:cNvSpPr>
          <p:nvPr>
            <p:ph type="ctrTitle"/>
          </p:nvPr>
        </p:nvSpPr>
        <p:spPr>
          <a:xfrm>
            <a:off x="4670854" y="1392243"/>
            <a:ext cx="6474941" cy="2055481"/>
          </a:xfrm>
        </p:spPr>
        <p:txBody>
          <a:bodyPr anchor="b"/>
          <a:lstStyle>
            <a:lvl1pPr algn="ctr">
              <a:defRPr sz="6000" b="1" i="0">
                <a:latin typeface="Gotham Bold" panose="02000604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A8D9F79-64BB-A240-9F97-800853D246FC}"/>
              </a:ext>
            </a:extLst>
          </p:cNvPr>
          <p:cNvSpPr>
            <a:spLocks noGrp="1"/>
          </p:cNvSpPr>
          <p:nvPr>
            <p:ph type="subTitle" idx="1"/>
          </p:nvPr>
        </p:nvSpPr>
        <p:spPr>
          <a:xfrm>
            <a:off x="4670854" y="3626086"/>
            <a:ext cx="6474942" cy="1655762"/>
          </a:xfrm>
        </p:spPr>
        <p:txBody>
          <a:bodyPr/>
          <a:lstStyle>
            <a:lvl1pPr marL="0" indent="0" algn="ctr">
              <a:buNone/>
              <a:defRPr sz="2400" b="0" i="0">
                <a:latin typeface="Gotham Regular"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F9CFA4-73DD-024D-B355-E8B599FE370D}"/>
              </a:ext>
            </a:extLst>
          </p:cNvPr>
          <p:cNvSpPr>
            <a:spLocks noGrp="1"/>
          </p:cNvSpPr>
          <p:nvPr>
            <p:ph type="dt" sz="half" idx="10"/>
          </p:nvPr>
        </p:nvSpPr>
        <p:spPr/>
        <p:txBody>
          <a:bodyPr/>
          <a:lstStyle>
            <a:lvl1pPr>
              <a:defRPr b="0" i="0">
                <a:latin typeface="Gotham Regular" panose="02000604030000020004" pitchFamily="2" charset="0"/>
              </a:defRPr>
            </a:lvl1pPr>
          </a:lstStyle>
          <a:p>
            <a:fld id="{7CAE34CE-18B2-4709-AFCB-1D11313B37F2}" type="datetime1">
              <a:rPr lang="en-US" smtClean="0"/>
              <a:t>1/18/2022</a:t>
            </a:fld>
            <a:endParaRPr lang="en-US" dirty="0"/>
          </a:p>
        </p:txBody>
      </p:sp>
      <p:sp>
        <p:nvSpPr>
          <p:cNvPr id="5" name="Footer Placeholder 4">
            <a:extLst>
              <a:ext uri="{FF2B5EF4-FFF2-40B4-BE49-F238E27FC236}">
                <a16:creationId xmlns:a16="http://schemas.microsoft.com/office/drawing/2014/main" id="{A52F1E3A-6091-A144-B9BF-6EE7ADB8ADD8}"/>
              </a:ext>
            </a:extLst>
          </p:cNvPr>
          <p:cNvSpPr>
            <a:spLocks noGrp="1"/>
          </p:cNvSpPr>
          <p:nvPr>
            <p:ph type="ftr" sz="quarter" idx="11"/>
          </p:nvPr>
        </p:nvSpPr>
        <p:spPr/>
        <p:txBody>
          <a:bodyPr/>
          <a:lstStyle>
            <a:lvl1pPr>
              <a:defRPr b="0" i="0">
                <a:latin typeface="Gotham Regular" panose="02000604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5C8473F3-0753-1145-9FCD-2384CD4982EB}"/>
              </a:ext>
            </a:extLst>
          </p:cNvPr>
          <p:cNvSpPr>
            <a:spLocks noGrp="1"/>
          </p:cNvSpPr>
          <p:nvPr>
            <p:ph type="sldNum" sz="quarter" idx="12"/>
          </p:nvPr>
        </p:nvSpPr>
        <p:spPr/>
        <p:txBody>
          <a:bodyPr/>
          <a:lstStyle>
            <a:lvl1pPr>
              <a:defRPr b="0" i="0">
                <a:latin typeface="Gotham Regular" panose="02000604030000020004" pitchFamily="2" charset="0"/>
              </a:defRPr>
            </a:lvl1pPr>
          </a:lstStyle>
          <a:p>
            <a:fld id="{1CCEC00A-95E3-F242-A773-2ABB6ADE56E0}"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E540DDBD-D76C-944B-9934-81A7562134CE}"/>
              </a:ext>
            </a:extLst>
          </p:cNvPr>
          <p:cNvPicPr>
            <a:picLocks noChangeAspect="1"/>
          </p:cNvPicPr>
          <p:nvPr userDrawn="1"/>
        </p:nvPicPr>
        <p:blipFill>
          <a:blip r:embed="rId2"/>
          <a:stretch>
            <a:fillRect/>
          </a:stretch>
        </p:blipFill>
        <p:spPr>
          <a:xfrm>
            <a:off x="0" y="952875"/>
            <a:ext cx="4595309" cy="4595309"/>
          </a:xfrm>
          <a:prstGeom prst="rect">
            <a:avLst/>
          </a:prstGeom>
        </p:spPr>
      </p:pic>
      <p:sp>
        <p:nvSpPr>
          <p:cNvPr id="10" name="Rectangle 9">
            <a:extLst>
              <a:ext uri="{FF2B5EF4-FFF2-40B4-BE49-F238E27FC236}">
                <a16:creationId xmlns:a16="http://schemas.microsoft.com/office/drawing/2014/main" id="{3F45F190-BA67-CF44-AE4A-6975EF9D7F5A}"/>
              </a:ext>
            </a:extLst>
          </p:cNvPr>
          <p:cNvSpPr/>
          <p:nvPr userDrawn="1"/>
        </p:nvSpPr>
        <p:spPr>
          <a:xfrm rot="5400000">
            <a:off x="1410992" y="3325089"/>
            <a:ext cx="6008301" cy="54222"/>
          </a:xfrm>
          <a:prstGeom prst="rect">
            <a:avLst/>
          </a:prstGeom>
          <a:gradFill flip="none" rotWithShape="1">
            <a:gsLst>
              <a:gs pos="0">
                <a:srgbClr val="FFD01B"/>
              </a:gs>
              <a:gs pos="41000">
                <a:srgbClr val="F3772B"/>
              </a:gs>
              <a:gs pos="100000">
                <a:srgbClr val="F3772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98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273A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F96F-03ED-704F-AC5D-2A61CA5304EE}"/>
              </a:ext>
            </a:extLst>
          </p:cNvPr>
          <p:cNvSpPr>
            <a:spLocks noGrp="1"/>
          </p:cNvSpPr>
          <p:nvPr>
            <p:ph type="title"/>
          </p:nvPr>
        </p:nvSpPr>
        <p:spPr>
          <a:xfrm>
            <a:off x="831850" y="1709738"/>
            <a:ext cx="10515600" cy="2852737"/>
          </a:xfrm>
        </p:spPr>
        <p:txBody>
          <a:bodyPr anchor="b"/>
          <a:lstStyle>
            <a:lvl1pPr>
              <a:defRPr sz="6000">
                <a:solidFill>
                  <a:srgbClr val="FFD01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F0CE434-F223-1F42-B159-EFEF3302C615}"/>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7C1DC0D-CA1D-B845-82DF-A5FF313E1AA4}"/>
              </a:ext>
            </a:extLst>
          </p:cNvPr>
          <p:cNvSpPr>
            <a:spLocks noGrp="1"/>
          </p:cNvSpPr>
          <p:nvPr>
            <p:ph type="dt" sz="half" idx="10"/>
          </p:nvPr>
        </p:nvSpPr>
        <p:spPr/>
        <p:txBody>
          <a:bodyPr/>
          <a:lstStyle/>
          <a:p>
            <a:fld id="{93586703-4373-4E87-BB58-FA27A062FBF6}" type="datetime1">
              <a:rPr lang="en-US" smtClean="0"/>
              <a:t>1/18/2022</a:t>
            </a:fld>
            <a:endParaRPr lang="en-US"/>
          </a:p>
        </p:txBody>
      </p:sp>
      <p:sp>
        <p:nvSpPr>
          <p:cNvPr id="5" name="Footer Placeholder 4">
            <a:extLst>
              <a:ext uri="{FF2B5EF4-FFF2-40B4-BE49-F238E27FC236}">
                <a16:creationId xmlns:a16="http://schemas.microsoft.com/office/drawing/2014/main" id="{F6701A34-DD67-AD43-9C85-D922E06E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507-7B1B-054E-AEE6-6F8325E5A4B5}"/>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14" name="Picture 13">
            <a:extLst>
              <a:ext uri="{FF2B5EF4-FFF2-40B4-BE49-F238E27FC236}">
                <a16:creationId xmlns:a16="http://schemas.microsoft.com/office/drawing/2014/main" id="{E9EB1EF1-B374-144A-8A42-905D33A672E3}"/>
              </a:ext>
            </a:extLst>
          </p:cNvPr>
          <p:cNvPicPr>
            <a:picLocks noChangeAspect="1"/>
          </p:cNvPicPr>
          <p:nvPr userDrawn="1"/>
        </p:nvPicPr>
        <p:blipFill>
          <a:blip r:embed="rId2"/>
          <a:stretch>
            <a:fillRect/>
          </a:stretch>
        </p:blipFill>
        <p:spPr>
          <a:xfrm>
            <a:off x="4232614" y="397647"/>
            <a:ext cx="3726772" cy="1432440"/>
          </a:xfrm>
          <a:prstGeom prst="rect">
            <a:avLst/>
          </a:prstGeom>
        </p:spPr>
      </p:pic>
    </p:spTree>
    <p:extLst>
      <p:ext uri="{BB962C8B-B14F-4D97-AF65-F5344CB8AC3E}">
        <p14:creationId xmlns:p14="http://schemas.microsoft.com/office/powerpoint/2010/main" val="243442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37EF051B-ED5D-4D2A-B814-90A2F1557EF9}" type="datetime1">
              <a:rPr lang="en-US" smtClean="0"/>
              <a:t>1/18/2022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sp>
        <p:nvSpPr>
          <p:cNvPr id="7" name="Rectangle 6">
            <a:extLst>
              <a:ext uri="{FF2B5EF4-FFF2-40B4-BE49-F238E27FC236}">
                <a16:creationId xmlns:a16="http://schemas.microsoft.com/office/drawing/2014/main" id="{46558A0D-6C0D-5945-9668-AA516E7C267E}"/>
              </a:ext>
            </a:extLst>
          </p:cNvPr>
          <p:cNvSpPr/>
          <p:nvPr userDrawn="1"/>
        </p:nvSpPr>
        <p:spPr>
          <a:xfrm>
            <a:off x="-55606" y="-46038"/>
            <a:ext cx="12303211" cy="365125"/>
          </a:xfrm>
          <a:prstGeom prst="rect">
            <a:avLst/>
          </a:prstGeom>
          <a:gradFill flip="none" rotWithShape="1">
            <a:gsLst>
              <a:gs pos="0">
                <a:srgbClr val="FFD01B"/>
              </a:gs>
              <a:gs pos="41000">
                <a:srgbClr val="F3772B"/>
              </a:gs>
              <a:gs pos="100000">
                <a:srgbClr val="F3772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2"/>
          <a:stretch>
            <a:fillRect/>
          </a:stretch>
        </p:blipFill>
        <p:spPr>
          <a:xfrm>
            <a:off x="10815186" y="5638350"/>
            <a:ext cx="1077226" cy="1077226"/>
          </a:xfrm>
          <a:prstGeom prst="rect">
            <a:avLst/>
          </a:prstGeom>
        </p:spPr>
      </p:pic>
    </p:spTree>
    <p:extLst>
      <p:ext uri="{BB962C8B-B14F-4D97-AF65-F5344CB8AC3E}">
        <p14:creationId xmlns:p14="http://schemas.microsoft.com/office/powerpoint/2010/main" val="356056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DCAAD4-2B25-6949-8D9E-8C9DE9529C51}"/>
              </a:ext>
            </a:extLst>
          </p:cNvPr>
          <p:cNvSpPr/>
          <p:nvPr userDrawn="1"/>
        </p:nvSpPr>
        <p:spPr>
          <a:xfrm>
            <a:off x="691980" y="480274"/>
            <a:ext cx="10098493" cy="1072850"/>
          </a:xfrm>
          <a:prstGeom prst="rect">
            <a:avLst/>
          </a:prstGeom>
          <a:solidFill>
            <a:srgbClr val="FFD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7661196A-334E-46E5-8EDB-AA6E91B2C8A9}" type="datetime1">
              <a:rPr lang="en-US" smtClean="0"/>
              <a:t>1/18/2022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2"/>
          <a:stretch>
            <a:fillRect/>
          </a:stretch>
        </p:blipFill>
        <p:spPr>
          <a:xfrm>
            <a:off x="10815186" y="5638350"/>
            <a:ext cx="1077226" cy="1077226"/>
          </a:xfrm>
          <a:prstGeom prst="rect">
            <a:avLst/>
          </a:prstGeom>
        </p:spPr>
      </p:pic>
    </p:spTree>
    <p:extLst>
      <p:ext uri="{BB962C8B-B14F-4D97-AF65-F5344CB8AC3E}">
        <p14:creationId xmlns:p14="http://schemas.microsoft.com/office/powerpoint/2010/main" val="114763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9D649F92-8F31-4AB9-BD3E-CE0549CA3CB7}" type="datetime1">
              <a:rPr lang="en-US" smtClean="0"/>
              <a:t>1/18/2022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sp>
        <p:nvSpPr>
          <p:cNvPr id="7" name="Rectangle 6">
            <a:extLst>
              <a:ext uri="{FF2B5EF4-FFF2-40B4-BE49-F238E27FC236}">
                <a16:creationId xmlns:a16="http://schemas.microsoft.com/office/drawing/2014/main" id="{46558A0D-6C0D-5945-9668-AA516E7C267E}"/>
              </a:ext>
            </a:extLst>
          </p:cNvPr>
          <p:cNvSpPr/>
          <p:nvPr userDrawn="1"/>
        </p:nvSpPr>
        <p:spPr>
          <a:xfrm>
            <a:off x="0" y="6492875"/>
            <a:ext cx="12303211" cy="365125"/>
          </a:xfrm>
          <a:prstGeom prst="rect">
            <a:avLst/>
          </a:prstGeom>
          <a:gradFill flip="none" rotWithShape="1">
            <a:gsLst>
              <a:gs pos="0">
                <a:srgbClr val="FFD01B"/>
              </a:gs>
              <a:gs pos="41000">
                <a:srgbClr val="F3772B"/>
              </a:gs>
              <a:gs pos="100000">
                <a:srgbClr val="F3772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2"/>
          <a:stretch>
            <a:fillRect/>
          </a:stretch>
        </p:blipFill>
        <p:spPr>
          <a:xfrm>
            <a:off x="5288079" y="5310424"/>
            <a:ext cx="1077226" cy="1077226"/>
          </a:xfrm>
          <a:prstGeom prst="rect">
            <a:avLst/>
          </a:prstGeom>
        </p:spPr>
      </p:pic>
    </p:spTree>
    <p:extLst>
      <p:ext uri="{BB962C8B-B14F-4D97-AF65-F5344CB8AC3E}">
        <p14:creationId xmlns:p14="http://schemas.microsoft.com/office/powerpoint/2010/main" val="377995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E09B4E2B-B1AF-3644-9919-37728D1EA597}"/>
              </a:ext>
            </a:extLst>
          </p:cNvPr>
          <p:cNvPicPr>
            <a:picLocks noChangeAspect="1"/>
          </p:cNvPicPr>
          <p:nvPr userDrawn="1"/>
        </p:nvPicPr>
        <p:blipFill>
          <a:blip r:embed="rId2"/>
          <a:stretch>
            <a:fillRect/>
          </a:stretch>
        </p:blipFill>
        <p:spPr>
          <a:xfrm>
            <a:off x="0" y="0"/>
            <a:ext cx="6858000" cy="6858000"/>
          </a:xfrm>
          <a:prstGeom prst="rect">
            <a:avLst/>
          </a:prstGeom>
        </p:spPr>
      </p:pic>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BE63639-40EB-4ECB-B045-737232EF38A0}" type="datetime1">
              <a:rPr lang="en-US" smtClean="0"/>
              <a:t>1/18/2022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3"/>
          <a:stretch>
            <a:fillRect/>
          </a:stretch>
        </p:blipFill>
        <p:spPr>
          <a:xfrm>
            <a:off x="10815186" y="5638350"/>
            <a:ext cx="1077226" cy="1077226"/>
          </a:xfrm>
          <a:prstGeom prst="rect">
            <a:avLst/>
          </a:prstGeom>
        </p:spPr>
      </p:pic>
    </p:spTree>
    <p:extLst>
      <p:ext uri="{BB962C8B-B14F-4D97-AF65-F5344CB8AC3E}">
        <p14:creationId xmlns:p14="http://schemas.microsoft.com/office/powerpoint/2010/main" val="60479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273A7F"/>
        </a:solidFill>
        <a:effectLst/>
      </p:bgPr>
    </p:bg>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E09B4E2B-B1AF-3644-9919-37728D1EA597}"/>
              </a:ext>
            </a:extLst>
          </p:cNvPr>
          <p:cNvPicPr>
            <a:picLocks noChangeAspect="1"/>
          </p:cNvPicPr>
          <p:nvPr userDrawn="1"/>
        </p:nvPicPr>
        <p:blipFill>
          <a:blip r:embed="rId2"/>
          <a:stretch>
            <a:fillRect/>
          </a:stretch>
        </p:blipFill>
        <p:spPr>
          <a:xfrm>
            <a:off x="0" y="0"/>
            <a:ext cx="6858000" cy="6858000"/>
          </a:xfrm>
          <a:prstGeom prst="rect">
            <a:avLst/>
          </a:prstGeom>
        </p:spPr>
      </p:pic>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E502725A-8137-4936-BDF7-003E7A9489D9}" type="datetime1">
              <a:rPr lang="en-US" smtClean="0"/>
              <a:t>1/18/2022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11" name="Picture 10" descr="A close up of a logo&#10;&#10;Description automatically generated">
            <a:extLst>
              <a:ext uri="{FF2B5EF4-FFF2-40B4-BE49-F238E27FC236}">
                <a16:creationId xmlns:a16="http://schemas.microsoft.com/office/drawing/2014/main" id="{5BFE7CCD-B7C0-D24B-9434-64AC5910D8F6}"/>
              </a:ext>
            </a:extLst>
          </p:cNvPr>
          <p:cNvPicPr>
            <a:picLocks noChangeAspect="1"/>
          </p:cNvPicPr>
          <p:nvPr userDrawn="1"/>
        </p:nvPicPr>
        <p:blipFill>
          <a:blip r:embed="rId3"/>
          <a:stretch>
            <a:fillRect/>
          </a:stretch>
        </p:blipFill>
        <p:spPr>
          <a:xfrm>
            <a:off x="10815185" y="5642483"/>
            <a:ext cx="1078992" cy="1078992"/>
          </a:xfrm>
          <a:prstGeom prst="rect">
            <a:avLst/>
          </a:prstGeom>
        </p:spPr>
      </p:pic>
    </p:spTree>
    <p:extLst>
      <p:ext uri="{BB962C8B-B14F-4D97-AF65-F5344CB8AC3E}">
        <p14:creationId xmlns:p14="http://schemas.microsoft.com/office/powerpoint/2010/main" val="34598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37969-8EE2-0746-BA36-77D72150E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C1F11D-0022-2C4E-BA8C-7C51139261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44BE46C-6083-A042-9420-4E67FE215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BFE03-FC89-4DA8-B252-452B5D40C219}" type="datetime1">
              <a:rPr lang="en-US" smtClean="0"/>
              <a:t>1/18/2022</a:t>
            </a:fld>
            <a:endParaRPr lang="en-US"/>
          </a:p>
        </p:txBody>
      </p:sp>
      <p:sp>
        <p:nvSpPr>
          <p:cNvPr id="5" name="Footer Placeholder 4">
            <a:extLst>
              <a:ext uri="{FF2B5EF4-FFF2-40B4-BE49-F238E27FC236}">
                <a16:creationId xmlns:a16="http://schemas.microsoft.com/office/drawing/2014/main" id="{C12E2A15-B8D7-674D-AD44-89B368669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5FBC7F-E126-494C-BE5C-4FE0E06F3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EC00A-95E3-F242-A773-2ABB6ADE56E0}" type="slidenum">
              <a:rPr lang="en-US" smtClean="0"/>
              <a:t>‹#›</a:t>
            </a:fld>
            <a:endParaRPr lang="en-US"/>
          </a:p>
        </p:txBody>
      </p:sp>
    </p:spTree>
    <p:extLst>
      <p:ext uri="{BB962C8B-B14F-4D97-AF65-F5344CB8AC3E}">
        <p14:creationId xmlns:p14="http://schemas.microsoft.com/office/powerpoint/2010/main" val="304089257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51" r:id="rId4"/>
    <p:sldLayoutId id="2147483650" r:id="rId5"/>
    <p:sldLayoutId id="2147483665" r:id="rId6"/>
    <p:sldLayoutId id="2147483663" r:id="rId7"/>
    <p:sldLayoutId id="2147483661" r:id="rId8"/>
    <p:sldLayoutId id="2147483662" r:id="rId9"/>
    <p:sldLayoutId id="2147483652" r:id="rId10"/>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Medium Regular" panose="02000604030000020004" pitchFamily="2"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b="0" i="0" kern="1200">
          <a:solidFill>
            <a:schemeClr val="tx1"/>
          </a:solidFill>
          <a:latin typeface="Gotham Regular" panose="02000604030000020004" pitchFamily="2"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Gotham Regular" panose="02000604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Regular" panose="02000604030000020004" pitchFamily="2"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1"/>
          </a:solidFill>
          <a:latin typeface="Gotham Regular" panose="02000604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060D-6AB6-4D30-B18E-71291DD08B57}"/>
              </a:ext>
            </a:extLst>
          </p:cNvPr>
          <p:cNvSpPr>
            <a:spLocks noGrp="1"/>
          </p:cNvSpPr>
          <p:nvPr>
            <p:ph type="ctrTitle"/>
          </p:nvPr>
        </p:nvSpPr>
        <p:spPr>
          <a:xfrm>
            <a:off x="4433462" y="2873828"/>
            <a:ext cx="7521146" cy="3412672"/>
          </a:xfrm>
        </p:spPr>
        <p:txBody>
          <a:bodyPr>
            <a:noAutofit/>
          </a:bodyPr>
          <a:lstStyle/>
          <a:p>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3" name="Subtitle 2">
            <a:extLst>
              <a:ext uri="{FF2B5EF4-FFF2-40B4-BE49-F238E27FC236}">
                <a16:creationId xmlns:a16="http://schemas.microsoft.com/office/drawing/2014/main" id="{275C42F4-912E-4799-9628-12694B356D1C}"/>
              </a:ext>
            </a:extLst>
          </p:cNvPr>
          <p:cNvSpPr>
            <a:spLocks noGrp="1"/>
          </p:cNvSpPr>
          <p:nvPr>
            <p:ph type="subTitle" idx="1"/>
          </p:nvPr>
        </p:nvSpPr>
        <p:spPr/>
        <p:txBody>
          <a:bodyPr>
            <a:normAutofit/>
          </a:bodyPr>
          <a:lstStyle/>
          <a:p>
            <a:endParaRPr lang="en-US" dirty="0"/>
          </a:p>
          <a:p>
            <a:endParaRPr lang="en-US" dirty="0"/>
          </a:p>
        </p:txBody>
      </p:sp>
      <p:sp>
        <p:nvSpPr>
          <p:cNvPr id="4" name="Rectangle 3"/>
          <p:cNvSpPr/>
          <p:nvPr/>
        </p:nvSpPr>
        <p:spPr>
          <a:xfrm>
            <a:off x="5319346" y="3612716"/>
            <a:ext cx="6488724" cy="2677656"/>
          </a:xfrm>
          <a:prstGeom prst="rect">
            <a:avLst/>
          </a:prstGeom>
        </p:spPr>
        <p:txBody>
          <a:bodyPr wrap="square">
            <a:spAutoFit/>
          </a:bodyPr>
          <a:lstStyle/>
          <a:p>
            <a:pPr algn="ctr"/>
            <a:endParaRPr lang="en-US" sz="2400" dirty="0"/>
          </a:p>
          <a:p>
            <a:pPr algn="ctr"/>
            <a:r>
              <a:rPr lang="en-US" sz="2400" dirty="0">
                <a:latin typeface="Gotham Medium Regular" panose="02000604030000020004"/>
              </a:rPr>
              <a:t>Office of </a:t>
            </a:r>
            <a:r>
              <a:rPr lang="en-US" sz="2400" dirty="0" smtClean="0">
                <a:latin typeface="Gotham Medium Regular" panose="02000604030000020004"/>
              </a:rPr>
              <a:t>School Support </a:t>
            </a:r>
            <a:r>
              <a:rPr lang="en-US" sz="2400" dirty="0">
                <a:latin typeface="Gotham Medium Regular" panose="02000604030000020004"/>
              </a:rPr>
              <a:t/>
            </a:r>
            <a:br>
              <a:rPr lang="en-US" sz="2400" dirty="0">
                <a:latin typeface="Gotham Medium Regular" panose="02000604030000020004"/>
              </a:rPr>
            </a:br>
            <a:r>
              <a:rPr lang="en-US" sz="2000" dirty="0">
                <a:latin typeface="Gotham Medium Regular" panose="02000604030000020004"/>
              </a:rPr>
              <a:t>Division of School Support</a:t>
            </a:r>
            <a:br>
              <a:rPr lang="en-US" sz="2000" dirty="0">
                <a:latin typeface="Gotham Medium Regular" panose="02000604030000020004"/>
              </a:rPr>
            </a:br>
            <a:r>
              <a:rPr lang="en-US" sz="2000" dirty="0" smtClean="0">
                <a:latin typeface="Gotham Medium Regular" panose="02000604030000020004"/>
              </a:rPr>
              <a:t>School Improvement Informational Presentation and Board Update </a:t>
            </a:r>
            <a:r>
              <a:rPr lang="en-US" sz="2000" dirty="0">
                <a:latin typeface="Gotham Medium Regular" panose="02000604030000020004"/>
              </a:rPr>
              <a:t/>
            </a:r>
            <a:br>
              <a:rPr lang="en-US" sz="2000" dirty="0">
                <a:latin typeface="Gotham Medium Regular" panose="02000604030000020004"/>
              </a:rPr>
            </a:br>
            <a:r>
              <a:rPr lang="en-US" sz="2000" dirty="0" smtClean="0">
                <a:latin typeface="Gotham Medium Regular" panose="02000604030000020004"/>
              </a:rPr>
              <a:t>January 18, 2022</a:t>
            </a:r>
            <a:endParaRPr lang="en-US" sz="2000" dirty="0">
              <a:latin typeface="Gotham Medium Regular" panose="02000604030000020004"/>
            </a:endParaRPr>
          </a:p>
          <a:p>
            <a:pPr algn="ctr"/>
            <a:r>
              <a:rPr lang="en-US" sz="2000" dirty="0" smtClean="0">
                <a:latin typeface="Gotham Medium Regular" panose="02000604030000020004"/>
              </a:rPr>
              <a:t>Deowarski McDonald, </a:t>
            </a:r>
            <a:r>
              <a:rPr lang="en-US" sz="2000" dirty="0" err="1" smtClean="0">
                <a:latin typeface="Gotham Medium Regular" panose="02000604030000020004"/>
              </a:rPr>
              <a:t>Ed.D</a:t>
            </a:r>
            <a:r>
              <a:rPr lang="en-US" sz="2000" dirty="0" smtClean="0">
                <a:latin typeface="Gotham Medium Regular" panose="02000604030000020004"/>
              </a:rPr>
              <a:t>.</a:t>
            </a:r>
            <a:r>
              <a:rPr lang="en-US" sz="2000" dirty="0">
                <a:latin typeface="Gotham Medium Regular" panose="02000604030000020004"/>
              </a:rPr>
              <a:t/>
            </a:r>
            <a:br>
              <a:rPr lang="en-US" sz="2000" dirty="0">
                <a:latin typeface="Gotham Medium Regular" panose="02000604030000020004"/>
              </a:rPr>
            </a:br>
            <a:endParaRPr lang="en-US" sz="2000" dirty="0">
              <a:latin typeface="Gotham Medium Regular" panose="02000604030000020004"/>
            </a:endParaRPr>
          </a:p>
        </p:txBody>
      </p:sp>
      <p:sp>
        <p:nvSpPr>
          <p:cNvPr id="5" name="Slide Number Placeholder 4"/>
          <p:cNvSpPr>
            <a:spLocks noGrp="1"/>
          </p:cNvSpPr>
          <p:nvPr>
            <p:ph type="sldNum" sz="quarter" idx="12"/>
          </p:nvPr>
        </p:nvSpPr>
        <p:spPr/>
        <p:txBody>
          <a:bodyPr/>
          <a:lstStyle/>
          <a:p>
            <a:fld id="{1CCEC00A-95E3-F242-A773-2ABB6ADE56E0}" type="slidenum">
              <a:rPr lang="en-US" smtClean="0"/>
              <a:pPr/>
              <a:t>1</a:t>
            </a:fld>
            <a:endParaRPr lang="en-US" dirty="0"/>
          </a:p>
        </p:txBody>
      </p:sp>
    </p:spTree>
    <p:extLst>
      <p:ext uri="{BB962C8B-B14F-4D97-AF65-F5344CB8AC3E}">
        <p14:creationId xmlns:p14="http://schemas.microsoft.com/office/powerpoint/2010/main" val="3768688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Methodology </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1CCEC00A-95E3-F242-A773-2ABB6ADE56E0}" type="slidenum">
              <a:rPr lang="en-US" smtClean="0"/>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13785755"/>
              </p:ext>
            </p:extLst>
          </p:nvPr>
        </p:nvGraphicFramePr>
        <p:xfrm>
          <a:off x="1082089" y="1878950"/>
          <a:ext cx="8781002" cy="2923868"/>
        </p:xfrm>
        <a:graphic>
          <a:graphicData uri="http://schemas.openxmlformats.org/drawingml/2006/table">
            <a:tbl>
              <a:tblPr firstRow="1" bandRow="1">
                <a:tableStyleId>{5C22544A-7EE6-4342-B048-85BDC9FD1C3A}</a:tableStyleId>
              </a:tblPr>
              <a:tblGrid>
                <a:gridCol w="4390501">
                  <a:extLst>
                    <a:ext uri="{9D8B030D-6E8A-4147-A177-3AD203B41FA5}">
                      <a16:colId xmlns:a16="http://schemas.microsoft.com/office/drawing/2014/main" val="2229062015"/>
                    </a:ext>
                  </a:extLst>
                </a:gridCol>
                <a:gridCol w="4390501">
                  <a:extLst>
                    <a:ext uri="{9D8B030D-6E8A-4147-A177-3AD203B41FA5}">
                      <a16:colId xmlns:a16="http://schemas.microsoft.com/office/drawing/2014/main" val="228530376"/>
                    </a:ext>
                  </a:extLst>
                </a:gridCol>
              </a:tblGrid>
              <a:tr h="402521">
                <a:tc>
                  <a:txBody>
                    <a:bodyPr/>
                    <a:lstStyle/>
                    <a:p>
                      <a:r>
                        <a:rPr lang="en-US" dirty="0" smtClean="0"/>
                        <a:t>Identification</a:t>
                      </a:r>
                      <a:r>
                        <a:rPr lang="en-US" baseline="0" dirty="0" smtClean="0"/>
                        <a:t> </a:t>
                      </a:r>
                      <a:endParaRPr lang="en-US" dirty="0"/>
                    </a:p>
                  </a:txBody>
                  <a:tcPr/>
                </a:tc>
                <a:tc>
                  <a:txBody>
                    <a:bodyPr/>
                    <a:lstStyle/>
                    <a:p>
                      <a:r>
                        <a:rPr lang="en-US" dirty="0" smtClean="0"/>
                        <a:t>Allocation</a:t>
                      </a:r>
                      <a:r>
                        <a:rPr lang="en-US" baseline="0" dirty="0" smtClean="0"/>
                        <a:t> </a:t>
                      </a:r>
                      <a:endParaRPr lang="en-US" dirty="0"/>
                    </a:p>
                  </a:txBody>
                  <a:tcPr/>
                </a:tc>
                <a:extLst>
                  <a:ext uri="{0D108BD9-81ED-4DB2-BD59-A6C34878D82A}">
                    <a16:rowId xmlns:a16="http://schemas.microsoft.com/office/drawing/2014/main" val="3857485293"/>
                  </a:ext>
                </a:extLst>
              </a:tr>
              <a:tr h="704412">
                <a:tc>
                  <a:txBody>
                    <a:bodyPr/>
                    <a:lstStyle/>
                    <a:p>
                      <a:r>
                        <a:rPr lang="en-US" dirty="0" smtClean="0"/>
                        <a:t>CSI</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$100,000.00 each identified year </a:t>
                      </a:r>
                    </a:p>
                    <a:p>
                      <a:endParaRPr lang="en-US" dirty="0"/>
                    </a:p>
                  </a:txBody>
                  <a:tcPr/>
                </a:tc>
                <a:extLst>
                  <a:ext uri="{0D108BD9-81ED-4DB2-BD59-A6C34878D82A}">
                    <a16:rowId xmlns:a16="http://schemas.microsoft.com/office/drawing/2014/main" val="3279882115"/>
                  </a:ext>
                </a:extLst>
              </a:tr>
              <a:tr h="704412">
                <a:tc>
                  <a:txBody>
                    <a:bodyPr/>
                    <a:lstStyle/>
                    <a:p>
                      <a:r>
                        <a:rPr lang="en-US" dirty="0" smtClean="0"/>
                        <a:t>ATSI</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$40,000.00 each identified year</a:t>
                      </a:r>
                    </a:p>
                    <a:p>
                      <a:endParaRPr lang="en-US" dirty="0"/>
                    </a:p>
                  </a:txBody>
                  <a:tcPr/>
                </a:tc>
                <a:extLst>
                  <a:ext uri="{0D108BD9-81ED-4DB2-BD59-A6C34878D82A}">
                    <a16:rowId xmlns:a16="http://schemas.microsoft.com/office/drawing/2014/main" val="888209031"/>
                  </a:ext>
                </a:extLst>
              </a:tr>
              <a:tr h="704412">
                <a:tc>
                  <a:txBody>
                    <a:bodyPr/>
                    <a:lstStyle/>
                    <a:p>
                      <a:r>
                        <a:rPr lang="en-US" dirty="0" smtClean="0"/>
                        <a:t>TSI</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$40,000.00 each identified year</a:t>
                      </a:r>
                    </a:p>
                    <a:p>
                      <a:endParaRPr lang="en-US" dirty="0"/>
                    </a:p>
                  </a:txBody>
                  <a:tcPr/>
                </a:tc>
                <a:extLst>
                  <a:ext uri="{0D108BD9-81ED-4DB2-BD59-A6C34878D82A}">
                    <a16:rowId xmlns:a16="http://schemas.microsoft.com/office/drawing/2014/main" val="3151469591"/>
                  </a:ext>
                </a:extLst>
              </a:tr>
              <a:tr h="408111">
                <a:tc>
                  <a:txBody>
                    <a:bodyPr/>
                    <a:lstStyle/>
                    <a:p>
                      <a:r>
                        <a:rPr lang="en-US" dirty="0" smtClean="0"/>
                        <a:t>SAR </a:t>
                      </a:r>
                      <a:endParaRPr lang="en-US" dirty="0"/>
                    </a:p>
                  </a:txBody>
                  <a:tcPr/>
                </a:tc>
                <a:tc>
                  <a:txBody>
                    <a:bodyPr/>
                    <a:lstStyle/>
                    <a:p>
                      <a:r>
                        <a:rPr lang="en-US" dirty="0" smtClean="0"/>
                        <a:t>No additional federal</a:t>
                      </a:r>
                      <a:r>
                        <a:rPr lang="en-US" baseline="0" dirty="0" smtClean="0"/>
                        <a:t> or state</a:t>
                      </a:r>
                      <a:r>
                        <a:rPr lang="en-US" dirty="0" smtClean="0"/>
                        <a:t> funding </a:t>
                      </a:r>
                      <a:endParaRPr lang="en-US" dirty="0"/>
                    </a:p>
                  </a:txBody>
                  <a:tcPr/>
                </a:tc>
                <a:extLst>
                  <a:ext uri="{0D108BD9-81ED-4DB2-BD59-A6C34878D82A}">
                    <a16:rowId xmlns:a16="http://schemas.microsoft.com/office/drawing/2014/main" val="2982173129"/>
                  </a:ext>
                </a:extLst>
              </a:tr>
            </a:tbl>
          </a:graphicData>
        </a:graphic>
      </p:graphicFrame>
      <p:sp>
        <p:nvSpPr>
          <p:cNvPr id="6" name="TextBox 5"/>
          <p:cNvSpPr txBox="1"/>
          <p:nvPr/>
        </p:nvSpPr>
        <p:spPr>
          <a:xfrm>
            <a:off x="1189607" y="5095783"/>
            <a:ext cx="8673483" cy="646331"/>
          </a:xfrm>
          <a:prstGeom prst="rect">
            <a:avLst/>
          </a:prstGeom>
          <a:noFill/>
        </p:spPr>
        <p:txBody>
          <a:bodyPr wrap="square" rtlCol="0">
            <a:spAutoFit/>
          </a:bodyPr>
          <a:lstStyle/>
          <a:p>
            <a:r>
              <a:rPr lang="en-US" dirty="0" smtClean="0"/>
              <a:t>*Per pupil allocations are awarded if funds are remaining once all identified schools statewide receive the base amount. </a:t>
            </a:r>
            <a:endParaRPr lang="en-US" dirty="0"/>
          </a:p>
        </p:txBody>
      </p:sp>
    </p:spTree>
    <p:extLst>
      <p:ext uri="{BB962C8B-B14F-4D97-AF65-F5344CB8AC3E}">
        <p14:creationId xmlns:p14="http://schemas.microsoft.com/office/powerpoint/2010/main" val="1795821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Jackson Public School District Allocations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5975780"/>
              </p:ext>
            </p:extLst>
          </p:nvPr>
        </p:nvGraphicFramePr>
        <p:xfrm>
          <a:off x="838200" y="1825625"/>
          <a:ext cx="9977438" cy="1912663"/>
        </p:xfrm>
        <a:graphic>
          <a:graphicData uri="http://schemas.openxmlformats.org/drawingml/2006/table">
            <a:tbl>
              <a:tblPr firstRow="1" bandRow="1">
                <a:tableStyleId>{5C22544A-7EE6-4342-B048-85BDC9FD1C3A}</a:tableStyleId>
              </a:tblPr>
              <a:tblGrid>
                <a:gridCol w="4988719">
                  <a:extLst>
                    <a:ext uri="{9D8B030D-6E8A-4147-A177-3AD203B41FA5}">
                      <a16:colId xmlns:a16="http://schemas.microsoft.com/office/drawing/2014/main" val="672157137"/>
                    </a:ext>
                  </a:extLst>
                </a:gridCol>
                <a:gridCol w="4988719">
                  <a:extLst>
                    <a:ext uri="{9D8B030D-6E8A-4147-A177-3AD203B41FA5}">
                      <a16:colId xmlns:a16="http://schemas.microsoft.com/office/drawing/2014/main" val="2510712385"/>
                    </a:ext>
                  </a:extLst>
                </a:gridCol>
              </a:tblGrid>
              <a:tr h="429303">
                <a:tc>
                  <a:txBody>
                    <a:bodyPr/>
                    <a:lstStyle/>
                    <a:p>
                      <a:r>
                        <a:rPr lang="en-US" dirty="0" smtClean="0"/>
                        <a:t>Fiscal Year </a:t>
                      </a:r>
                      <a:endParaRPr lang="en-US" dirty="0"/>
                    </a:p>
                  </a:txBody>
                  <a:tcPr/>
                </a:tc>
                <a:tc>
                  <a:txBody>
                    <a:bodyPr/>
                    <a:lstStyle/>
                    <a:p>
                      <a:r>
                        <a:rPr lang="en-US" dirty="0" smtClean="0"/>
                        <a:t>Allocations</a:t>
                      </a:r>
                      <a:r>
                        <a:rPr lang="en-US" baseline="0" dirty="0" smtClean="0"/>
                        <a:t> </a:t>
                      </a:r>
                      <a:endParaRPr lang="en-US" dirty="0"/>
                    </a:p>
                  </a:txBody>
                  <a:tcPr/>
                </a:tc>
                <a:extLst>
                  <a:ext uri="{0D108BD9-81ED-4DB2-BD59-A6C34878D82A}">
                    <a16:rowId xmlns:a16="http://schemas.microsoft.com/office/drawing/2014/main" val="3080499848"/>
                  </a:ext>
                </a:extLst>
              </a:tr>
              <a:tr h="370840">
                <a:tc>
                  <a:txBody>
                    <a:bodyPr/>
                    <a:lstStyle/>
                    <a:p>
                      <a:r>
                        <a:rPr lang="en-US" dirty="0" smtClean="0"/>
                        <a:t>2019</a:t>
                      </a:r>
                      <a:endParaRPr lang="en-US" dirty="0"/>
                    </a:p>
                  </a:txBody>
                  <a:tcPr/>
                </a:tc>
                <a:tc>
                  <a:txBody>
                    <a:bodyPr/>
                    <a:lstStyle/>
                    <a:p>
                      <a:r>
                        <a:rPr lang="en-US" dirty="0" smtClean="0"/>
                        <a:t>$1,815,001.00</a:t>
                      </a:r>
                      <a:endParaRPr lang="en-US" dirty="0"/>
                    </a:p>
                  </a:txBody>
                  <a:tcPr/>
                </a:tc>
                <a:extLst>
                  <a:ext uri="{0D108BD9-81ED-4DB2-BD59-A6C34878D82A}">
                    <a16:rowId xmlns:a16="http://schemas.microsoft.com/office/drawing/2014/main" val="235685585"/>
                  </a:ext>
                </a:extLst>
              </a:tr>
              <a:tr h="370840">
                <a:tc>
                  <a:txBody>
                    <a:bodyPr/>
                    <a:lstStyle/>
                    <a:p>
                      <a:r>
                        <a:rPr lang="en-US" dirty="0" smtClean="0"/>
                        <a:t>2020</a:t>
                      </a:r>
                      <a:endParaRPr lang="en-US" dirty="0"/>
                    </a:p>
                  </a:txBody>
                  <a:tcPr/>
                </a:tc>
                <a:tc>
                  <a:txBody>
                    <a:bodyPr/>
                    <a:lstStyle/>
                    <a:p>
                      <a:r>
                        <a:rPr lang="en-US" dirty="0" smtClean="0"/>
                        <a:t>$1,870,727.00</a:t>
                      </a:r>
                      <a:endParaRPr lang="en-US" dirty="0"/>
                    </a:p>
                  </a:txBody>
                  <a:tcPr/>
                </a:tc>
                <a:extLst>
                  <a:ext uri="{0D108BD9-81ED-4DB2-BD59-A6C34878D82A}">
                    <a16:rowId xmlns:a16="http://schemas.microsoft.com/office/drawing/2014/main" val="2232691550"/>
                  </a:ext>
                </a:extLst>
              </a:tr>
              <a:tr h="370840">
                <a:tc>
                  <a:txBody>
                    <a:bodyPr/>
                    <a:lstStyle/>
                    <a:p>
                      <a:r>
                        <a:rPr lang="en-US" dirty="0" smtClean="0"/>
                        <a:t>2021</a:t>
                      </a:r>
                      <a:endParaRPr lang="en-US" dirty="0"/>
                    </a:p>
                  </a:txBody>
                  <a:tcPr/>
                </a:tc>
                <a:tc>
                  <a:txBody>
                    <a:bodyPr/>
                    <a:lstStyle/>
                    <a:p>
                      <a:r>
                        <a:rPr lang="en-US" dirty="0" smtClean="0"/>
                        <a:t>$1,727,833.00</a:t>
                      </a:r>
                      <a:endParaRPr lang="en-US" dirty="0"/>
                    </a:p>
                  </a:txBody>
                  <a:tcPr/>
                </a:tc>
                <a:extLst>
                  <a:ext uri="{0D108BD9-81ED-4DB2-BD59-A6C34878D82A}">
                    <a16:rowId xmlns:a16="http://schemas.microsoft.com/office/drawing/2014/main" val="2603778514"/>
                  </a:ext>
                </a:extLst>
              </a:tr>
              <a:tr h="370840">
                <a:tc>
                  <a:txBody>
                    <a:bodyPr/>
                    <a:lstStyle/>
                    <a:p>
                      <a:r>
                        <a:rPr lang="en-US" dirty="0" smtClean="0"/>
                        <a:t>2022</a:t>
                      </a:r>
                      <a:endParaRPr lang="en-US" dirty="0"/>
                    </a:p>
                  </a:txBody>
                  <a:tcPr/>
                </a:tc>
                <a:tc>
                  <a:txBody>
                    <a:bodyPr/>
                    <a:lstStyle/>
                    <a:p>
                      <a:r>
                        <a:rPr lang="en-US" dirty="0" smtClean="0"/>
                        <a:t>$1,667,342.00</a:t>
                      </a:r>
                      <a:endParaRPr lang="en-US" dirty="0"/>
                    </a:p>
                  </a:txBody>
                  <a:tcPr/>
                </a:tc>
                <a:extLst>
                  <a:ext uri="{0D108BD9-81ED-4DB2-BD59-A6C34878D82A}">
                    <a16:rowId xmlns:a16="http://schemas.microsoft.com/office/drawing/2014/main" val="3802152385"/>
                  </a:ext>
                </a:extLst>
              </a:tr>
            </a:tbl>
          </a:graphicData>
        </a:graphic>
      </p:graphicFrame>
      <p:sp>
        <p:nvSpPr>
          <p:cNvPr id="4" name="Slide Number Placeholder 3"/>
          <p:cNvSpPr>
            <a:spLocks noGrp="1"/>
          </p:cNvSpPr>
          <p:nvPr>
            <p:ph type="sldNum" sz="quarter" idx="12"/>
          </p:nvPr>
        </p:nvSpPr>
        <p:spPr/>
        <p:txBody>
          <a:bodyPr/>
          <a:lstStyle/>
          <a:p>
            <a:fld id="{1CCEC00A-95E3-F242-A773-2ABB6ADE56E0}" type="slidenum">
              <a:rPr lang="en-US" smtClean="0"/>
              <a:t>11</a:t>
            </a:fld>
            <a:endParaRPr lang="en-US"/>
          </a:p>
        </p:txBody>
      </p:sp>
      <p:sp>
        <p:nvSpPr>
          <p:cNvPr id="3" name="Rectangle 2"/>
          <p:cNvSpPr/>
          <p:nvPr/>
        </p:nvSpPr>
        <p:spPr>
          <a:xfrm>
            <a:off x="474942" y="658297"/>
            <a:ext cx="237566" cy="369332"/>
          </a:xfrm>
          <a:prstGeom prst="rect">
            <a:avLst/>
          </a:prstGeom>
        </p:spPr>
        <p:txBody>
          <a:bodyPr wrap="none">
            <a:spAutoFit/>
          </a:bodyPr>
          <a:lstStyle/>
          <a:p>
            <a:r>
              <a:rPr lang="en-US" dirty="0"/>
              <a:t> </a:t>
            </a:r>
          </a:p>
        </p:txBody>
      </p:sp>
      <p:sp>
        <p:nvSpPr>
          <p:cNvPr id="7" name="TextBox 6"/>
          <p:cNvSpPr txBox="1"/>
          <p:nvPr/>
        </p:nvSpPr>
        <p:spPr>
          <a:xfrm>
            <a:off x="914400" y="4086225"/>
            <a:ext cx="9648825" cy="1600438"/>
          </a:xfrm>
          <a:prstGeom prst="rect">
            <a:avLst/>
          </a:prstGeom>
          <a:noFill/>
        </p:spPr>
        <p:txBody>
          <a:bodyPr wrap="square" rtlCol="0">
            <a:spAutoFit/>
          </a:bodyPr>
          <a:lstStyle/>
          <a:p>
            <a:pPr algn="just"/>
            <a:r>
              <a:rPr lang="en-US" sz="1400" smtClean="0"/>
              <a:t>Budgeting Process and </a:t>
            </a:r>
            <a:r>
              <a:rPr lang="en-US" sz="1400" dirty="0" smtClean="0"/>
              <a:t>Considerations:</a:t>
            </a:r>
          </a:p>
          <a:p>
            <a:pPr algn="just"/>
            <a:endParaRPr lang="en-US" sz="1400" dirty="0"/>
          </a:p>
          <a:p>
            <a:pPr algn="just"/>
            <a:r>
              <a:rPr lang="en-US" sz="1400" dirty="0" smtClean="0"/>
              <a:t>Because </a:t>
            </a:r>
            <a:r>
              <a:rPr lang="en-US" sz="1400" dirty="0"/>
              <a:t>these funds are supplemental </a:t>
            </a:r>
            <a:r>
              <a:rPr lang="en-US" sz="1400" dirty="0" smtClean="0"/>
              <a:t>in nature and </a:t>
            </a:r>
            <a:r>
              <a:rPr lang="en-US" sz="1400" dirty="0"/>
              <a:t>will end once a school exits school improvement; we challenge schools to make spending decisions with this end in mind. Plans are developed based on a review of the most recent student data and a review of results from the respective Comprehensive Needs Assessments.  Final </a:t>
            </a:r>
            <a:r>
              <a:rPr lang="en-US" sz="1400" dirty="0" smtClean="0"/>
              <a:t>spending decisions </a:t>
            </a:r>
            <a:r>
              <a:rPr lang="en-US" sz="1400" dirty="0"/>
              <a:t>are made in collaboration with input from the building leadership teams, stakeholders, school improvement personnel, Asst. Superintendents and personnel from the Office of School Support. </a:t>
            </a:r>
          </a:p>
        </p:txBody>
      </p:sp>
    </p:spTree>
    <p:extLst>
      <p:ext uri="{BB962C8B-B14F-4D97-AF65-F5344CB8AC3E}">
        <p14:creationId xmlns:p14="http://schemas.microsoft.com/office/powerpoint/2010/main" val="2921198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District School Improvement – Budget </a:t>
            </a:r>
            <a:r>
              <a:rPr lang="en-US" sz="2800" dirty="0" smtClean="0"/>
              <a:t>Overview (FY21)</a:t>
            </a:r>
            <a:endParaRPr lang="en-US" sz="2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9225" y="1914525"/>
            <a:ext cx="8455856" cy="4351338"/>
          </a:xfrm>
        </p:spPr>
      </p:pic>
      <p:sp>
        <p:nvSpPr>
          <p:cNvPr id="4" name="Slide Number Placeholder 3"/>
          <p:cNvSpPr>
            <a:spLocks noGrp="1"/>
          </p:cNvSpPr>
          <p:nvPr>
            <p:ph type="sldNum" sz="quarter" idx="12"/>
          </p:nvPr>
        </p:nvSpPr>
        <p:spPr/>
        <p:txBody>
          <a:bodyPr/>
          <a:lstStyle/>
          <a:p>
            <a:fld id="{1CCEC00A-95E3-F242-A773-2ABB6ADE56E0}" type="slidenum">
              <a:rPr lang="en-US" smtClean="0"/>
              <a:t>12</a:t>
            </a:fld>
            <a:endParaRPr lang="en-US"/>
          </a:p>
        </p:txBody>
      </p:sp>
    </p:spTree>
    <p:extLst>
      <p:ext uri="{BB962C8B-B14F-4D97-AF65-F5344CB8AC3E}">
        <p14:creationId xmlns:p14="http://schemas.microsoft.com/office/powerpoint/2010/main" val="3165934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District School Improvement – Budget Overview (FY21)</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4107" y="1800226"/>
            <a:ext cx="8745170" cy="3743324"/>
          </a:xfrm>
        </p:spPr>
      </p:pic>
      <p:sp>
        <p:nvSpPr>
          <p:cNvPr id="4" name="Slide Number Placeholder 3"/>
          <p:cNvSpPr>
            <a:spLocks noGrp="1"/>
          </p:cNvSpPr>
          <p:nvPr>
            <p:ph type="sldNum" sz="quarter" idx="12"/>
          </p:nvPr>
        </p:nvSpPr>
        <p:spPr/>
        <p:txBody>
          <a:bodyPr/>
          <a:lstStyle/>
          <a:p>
            <a:fld id="{1CCEC00A-95E3-F242-A773-2ABB6ADE56E0}" type="slidenum">
              <a:rPr lang="en-US" smtClean="0"/>
              <a:t>13</a:t>
            </a:fld>
            <a:endParaRPr lang="en-US"/>
          </a:p>
        </p:txBody>
      </p:sp>
    </p:spTree>
    <p:extLst>
      <p:ext uri="{BB962C8B-B14F-4D97-AF65-F5344CB8AC3E}">
        <p14:creationId xmlns:p14="http://schemas.microsoft.com/office/powerpoint/2010/main" val="1217954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Intervention </a:t>
            </a:r>
            <a:endParaRPr lang="en-US" dirty="0"/>
          </a:p>
        </p:txBody>
      </p:sp>
      <p:pic>
        <p:nvPicPr>
          <p:cNvPr id="5" name="Content Placeholder 4"/>
          <p:cNvPicPr>
            <a:picLocks noGrp="1" noChangeAspect="1"/>
          </p:cNvPicPr>
          <p:nvPr>
            <p:ph sz="half" idx="1"/>
          </p:nvPr>
        </p:nvPicPr>
        <p:blipFill>
          <a:blip r:embed="rId2"/>
          <a:stretch>
            <a:fillRect/>
          </a:stretch>
        </p:blipFill>
        <p:spPr>
          <a:xfrm>
            <a:off x="1617785" y="1582615"/>
            <a:ext cx="6154615" cy="5138860"/>
          </a:xfrm>
          <a:prstGeom prst="rect">
            <a:avLst/>
          </a:prstGeom>
        </p:spPr>
      </p:pic>
      <p:sp>
        <p:nvSpPr>
          <p:cNvPr id="4" name="Slide Number Placeholder 3"/>
          <p:cNvSpPr>
            <a:spLocks noGrp="1"/>
          </p:cNvSpPr>
          <p:nvPr>
            <p:ph type="sldNum" sz="quarter" idx="12"/>
          </p:nvPr>
        </p:nvSpPr>
        <p:spPr/>
        <p:txBody>
          <a:bodyPr/>
          <a:lstStyle/>
          <a:p>
            <a:fld id="{1CCEC00A-95E3-F242-A773-2ABB6ADE56E0}" type="slidenum">
              <a:rPr lang="en-US" smtClean="0"/>
              <a:t>14</a:t>
            </a:fld>
            <a:endParaRPr lang="en-US"/>
          </a:p>
        </p:txBody>
      </p:sp>
    </p:spTree>
    <p:extLst>
      <p:ext uri="{BB962C8B-B14F-4D97-AF65-F5344CB8AC3E}">
        <p14:creationId xmlns:p14="http://schemas.microsoft.com/office/powerpoint/2010/main" val="30585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Allocation Review </a:t>
            </a:r>
            <a:endParaRPr lang="en-US" dirty="0"/>
          </a:p>
        </p:txBody>
      </p:sp>
      <p:sp>
        <p:nvSpPr>
          <p:cNvPr id="3" name="Content Placeholder 2"/>
          <p:cNvSpPr>
            <a:spLocks noGrp="1"/>
          </p:cNvSpPr>
          <p:nvPr>
            <p:ph sz="half" idx="1"/>
          </p:nvPr>
        </p:nvSpPr>
        <p:spPr>
          <a:xfrm>
            <a:off x="523875" y="1825625"/>
            <a:ext cx="7534275" cy="3984625"/>
          </a:xfrm>
        </p:spPr>
        <p:txBody>
          <a:bodyPr>
            <a:normAutofit/>
          </a:bodyPr>
          <a:lstStyle/>
          <a:p>
            <a:pPr algn="just"/>
            <a:r>
              <a:rPr lang="en-US" sz="1400" dirty="0"/>
              <a:t>The Every Student Succeeds Act (ESSA) requires that state education agencies (SEAs) conduct periodic resource </a:t>
            </a:r>
            <a:r>
              <a:rPr lang="en-US" sz="1400" dirty="0" smtClean="0"/>
              <a:t>allocation reviews </a:t>
            </a:r>
            <a:r>
              <a:rPr lang="en-US" sz="1400" dirty="0"/>
              <a:t>(RARs) in districts that serve low-performing schools. </a:t>
            </a:r>
            <a:endParaRPr lang="en-US" sz="1400" dirty="0" smtClean="0"/>
          </a:p>
          <a:p>
            <a:pPr algn="just"/>
            <a:r>
              <a:rPr lang="en-US" sz="1400" dirty="0" smtClean="0"/>
              <a:t>This </a:t>
            </a:r>
            <a:r>
              <a:rPr lang="en-US" sz="1400" dirty="0"/>
              <a:t>mandate represents a new opportunity for </a:t>
            </a:r>
            <a:r>
              <a:rPr lang="en-US" sz="1400" dirty="0" smtClean="0"/>
              <a:t>our district </a:t>
            </a:r>
            <a:r>
              <a:rPr lang="en-US" sz="1400" dirty="0"/>
              <a:t>to examine the connection between resource allocation and academic </a:t>
            </a:r>
            <a:r>
              <a:rPr lang="en-US" sz="1400" dirty="0" smtClean="0"/>
              <a:t>outcomes.</a:t>
            </a:r>
          </a:p>
          <a:p>
            <a:pPr algn="just"/>
            <a:endParaRPr lang="en-US" sz="1400" dirty="0"/>
          </a:p>
          <a:p>
            <a:pPr algn="just"/>
            <a:r>
              <a:rPr lang="en-US" sz="1400" dirty="0" smtClean="0"/>
              <a:t>What this will look like for us:</a:t>
            </a:r>
          </a:p>
          <a:p>
            <a:pPr marL="342900" indent="-342900" algn="just">
              <a:buFont typeface="+mj-lt"/>
              <a:buAutoNum type="arabicPeriod"/>
            </a:pPr>
            <a:r>
              <a:rPr lang="en-US" sz="1400" dirty="0" smtClean="0"/>
              <a:t>Quarterly review of student benchmark data</a:t>
            </a:r>
          </a:p>
          <a:p>
            <a:pPr marL="342900" indent="-342900" algn="just">
              <a:buFont typeface="+mj-lt"/>
              <a:buAutoNum type="arabicPeriod"/>
            </a:pPr>
            <a:r>
              <a:rPr lang="en-US" sz="1400" dirty="0" smtClean="0"/>
              <a:t>Quarterly review of funds and fund balances</a:t>
            </a:r>
          </a:p>
          <a:p>
            <a:pPr marL="342900" indent="-342900" algn="just">
              <a:buFont typeface="+mj-lt"/>
              <a:buAutoNum type="arabicPeriod"/>
            </a:pPr>
            <a:r>
              <a:rPr lang="en-US" sz="1400" dirty="0" smtClean="0"/>
              <a:t>Review and reflection of data gathered from individual Comprehensive Needs Assessments </a:t>
            </a:r>
          </a:p>
          <a:p>
            <a:pPr marL="342900" indent="-342900" algn="just">
              <a:buFont typeface="+mj-lt"/>
              <a:buAutoNum type="arabicPeriod"/>
            </a:pPr>
            <a:r>
              <a:rPr lang="en-US" sz="1400" dirty="0" smtClean="0"/>
              <a:t>Review the impact of funded interventions on student outcomes</a:t>
            </a:r>
          </a:p>
          <a:p>
            <a:pPr marL="342900" indent="-342900" algn="just">
              <a:buFont typeface="+mj-lt"/>
              <a:buAutoNum type="arabicPeriod"/>
            </a:pPr>
            <a:r>
              <a:rPr lang="en-US" sz="1400" dirty="0" smtClean="0"/>
              <a:t>Capture and review student data based on subgroups </a:t>
            </a:r>
            <a:endParaRPr lang="en-US" sz="1400" dirty="0"/>
          </a:p>
          <a:p>
            <a:pPr marL="342900" indent="-342900" algn="just">
              <a:buFont typeface="+mj-lt"/>
              <a:buAutoNum type="arabicPeriod"/>
            </a:pPr>
            <a:endParaRPr lang="en-US" sz="1400" dirty="0" smtClean="0"/>
          </a:p>
        </p:txBody>
      </p:sp>
      <p:sp>
        <p:nvSpPr>
          <p:cNvPr id="4" name="Slide Number Placeholder 3"/>
          <p:cNvSpPr>
            <a:spLocks noGrp="1"/>
          </p:cNvSpPr>
          <p:nvPr>
            <p:ph type="sldNum" sz="quarter" idx="12"/>
          </p:nvPr>
        </p:nvSpPr>
        <p:spPr/>
        <p:txBody>
          <a:bodyPr/>
          <a:lstStyle/>
          <a:p>
            <a:fld id="{1CCEC00A-95E3-F242-A773-2ABB6ADE56E0}" type="slidenum">
              <a:rPr lang="en-US" smtClean="0"/>
              <a:t>15</a:t>
            </a:fld>
            <a:endParaRPr lang="en-US"/>
          </a:p>
        </p:txBody>
      </p:sp>
    </p:spTree>
    <p:extLst>
      <p:ext uri="{BB962C8B-B14F-4D97-AF65-F5344CB8AC3E}">
        <p14:creationId xmlns:p14="http://schemas.microsoft.com/office/powerpoint/2010/main" val="3428832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and District Responsibilities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9600" dirty="0"/>
          </a:p>
          <a:p>
            <a:pPr marL="0" indent="0" algn="ctr">
              <a:buNone/>
            </a:pPr>
            <a:endParaRPr lang="en-US" sz="9600" dirty="0"/>
          </a:p>
        </p:txBody>
      </p:sp>
      <p:sp>
        <p:nvSpPr>
          <p:cNvPr id="4" name="Slide Number Placeholder 3"/>
          <p:cNvSpPr>
            <a:spLocks noGrp="1"/>
          </p:cNvSpPr>
          <p:nvPr>
            <p:ph type="sldNum" sz="quarter" idx="12"/>
          </p:nvPr>
        </p:nvSpPr>
        <p:spPr/>
        <p:txBody>
          <a:bodyPr/>
          <a:lstStyle/>
          <a:p>
            <a:fld id="{1CCEC00A-95E3-F242-A773-2ABB6ADE56E0}" type="slidenum">
              <a:rPr lang="en-US" smtClean="0"/>
              <a:t>16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81" y="1624567"/>
            <a:ext cx="9206419" cy="5020728"/>
          </a:xfrm>
          <a:prstGeom prst="rect">
            <a:avLst/>
          </a:prstGeom>
        </p:spPr>
      </p:pic>
    </p:spTree>
    <p:extLst>
      <p:ext uri="{BB962C8B-B14F-4D97-AF65-F5344CB8AC3E}">
        <p14:creationId xmlns:p14="http://schemas.microsoft.com/office/powerpoint/2010/main" val="2850588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and District Requirements </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9600" dirty="0"/>
          </a:p>
          <a:p>
            <a:pPr marL="0" indent="0" algn="ctr">
              <a:buNone/>
            </a:pPr>
            <a:endParaRPr lang="en-US" sz="9600" dirty="0"/>
          </a:p>
        </p:txBody>
      </p:sp>
      <p:sp>
        <p:nvSpPr>
          <p:cNvPr id="4" name="Slide Number Placeholder 3"/>
          <p:cNvSpPr>
            <a:spLocks noGrp="1"/>
          </p:cNvSpPr>
          <p:nvPr>
            <p:ph type="sldNum" sz="quarter" idx="12"/>
          </p:nvPr>
        </p:nvSpPr>
        <p:spPr/>
        <p:txBody>
          <a:bodyPr/>
          <a:lstStyle/>
          <a:p>
            <a:fld id="{1CCEC00A-95E3-F242-A773-2ABB6ADE56E0}" type="slidenum">
              <a:rPr lang="en-US" smtClean="0"/>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72" y="1644185"/>
            <a:ext cx="9759028" cy="5077290"/>
          </a:xfrm>
          <a:prstGeom prst="rect">
            <a:avLst/>
          </a:prstGeom>
        </p:spPr>
      </p:pic>
    </p:spTree>
    <p:extLst>
      <p:ext uri="{BB962C8B-B14F-4D97-AF65-F5344CB8AC3E}">
        <p14:creationId xmlns:p14="http://schemas.microsoft.com/office/powerpoint/2010/main" val="128401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and District Requirements </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9600" dirty="0"/>
          </a:p>
          <a:p>
            <a:pPr marL="0" indent="0" algn="ctr">
              <a:buNone/>
            </a:pPr>
            <a:endParaRPr lang="en-US" sz="9600" dirty="0"/>
          </a:p>
        </p:txBody>
      </p:sp>
      <p:sp>
        <p:nvSpPr>
          <p:cNvPr id="4" name="Slide Number Placeholder 3"/>
          <p:cNvSpPr>
            <a:spLocks noGrp="1"/>
          </p:cNvSpPr>
          <p:nvPr>
            <p:ph type="sldNum" sz="quarter" idx="12"/>
          </p:nvPr>
        </p:nvSpPr>
        <p:spPr/>
        <p:txBody>
          <a:bodyPr/>
          <a:lstStyle/>
          <a:p>
            <a:fld id="{1CCEC00A-95E3-F242-A773-2ABB6ADE56E0}" type="slidenum">
              <a:rPr lang="en-US" smtClean="0"/>
              <a:t>18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99" y="1591840"/>
            <a:ext cx="9402476" cy="5129635"/>
          </a:xfrm>
          <a:prstGeom prst="rect">
            <a:avLst/>
          </a:prstGeom>
        </p:spPr>
      </p:pic>
    </p:spTree>
    <p:extLst>
      <p:ext uri="{BB962C8B-B14F-4D97-AF65-F5344CB8AC3E}">
        <p14:creationId xmlns:p14="http://schemas.microsoft.com/office/powerpoint/2010/main" val="3029692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p:txBody>
          <a:bodyPr/>
          <a:lstStyle/>
          <a:p>
            <a:pPr marL="514350" indent="-514350" algn="just">
              <a:buFont typeface="+mj-lt"/>
              <a:buAutoNum type="arabicPeriod"/>
            </a:pPr>
            <a:r>
              <a:rPr lang="en-US" dirty="0" smtClean="0"/>
              <a:t>For information only, a review of proficiency goals, benchmark 1 proficiency data, and student data</a:t>
            </a:r>
          </a:p>
          <a:p>
            <a:pPr marL="514350" indent="-514350" algn="just">
              <a:buFont typeface="+mj-lt"/>
              <a:buAutoNum type="arabicPeriod"/>
            </a:pPr>
            <a:r>
              <a:rPr lang="en-US" dirty="0" smtClean="0"/>
              <a:t>For information only, a monthly review of subsequent benchmark data and student data presented based on the school’s identification</a:t>
            </a:r>
          </a:p>
          <a:p>
            <a:pPr marL="514350" indent="-514350" algn="just">
              <a:buFont typeface="+mj-lt"/>
              <a:buAutoNum type="arabicPeriod"/>
            </a:pPr>
            <a:r>
              <a:rPr lang="en-US" dirty="0" smtClean="0"/>
              <a:t>Approval of FY22 school improvement plans and budgeted initiatives</a:t>
            </a:r>
            <a:endParaRPr lang="en-US" dirty="0"/>
          </a:p>
        </p:txBody>
      </p:sp>
      <p:sp>
        <p:nvSpPr>
          <p:cNvPr id="4" name="Slide Number Placeholder 3"/>
          <p:cNvSpPr>
            <a:spLocks noGrp="1"/>
          </p:cNvSpPr>
          <p:nvPr>
            <p:ph type="sldNum" sz="quarter" idx="12"/>
          </p:nvPr>
        </p:nvSpPr>
        <p:spPr/>
        <p:txBody>
          <a:bodyPr/>
          <a:lstStyle/>
          <a:p>
            <a:fld id="{1CCEC00A-95E3-F242-A773-2ABB6ADE56E0}" type="slidenum">
              <a:rPr lang="en-US" smtClean="0"/>
              <a:t>19</a:t>
            </a:fld>
            <a:endParaRPr lang="en-US"/>
          </a:p>
        </p:txBody>
      </p:sp>
    </p:spTree>
    <p:extLst>
      <p:ext uri="{BB962C8B-B14F-4D97-AF65-F5344CB8AC3E}">
        <p14:creationId xmlns:p14="http://schemas.microsoft.com/office/powerpoint/2010/main" val="1399113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24F1-443B-4812-AA39-FAAF31679895}"/>
              </a:ext>
            </a:extLst>
          </p:cNvPr>
          <p:cNvSpPr>
            <a:spLocks noGrp="1"/>
          </p:cNvSpPr>
          <p:nvPr>
            <p:ph type="title"/>
          </p:nvPr>
        </p:nvSpPr>
        <p:spPr>
          <a:xfrm>
            <a:off x="838200" y="365125"/>
            <a:ext cx="9976985" cy="1235075"/>
          </a:xfrm>
        </p:spPr>
        <p:txBody>
          <a:bodyPr/>
          <a:lstStyle/>
          <a:p>
            <a:pPr algn="ctr"/>
            <a:r>
              <a:rPr lang="en-US" dirty="0"/>
              <a:t>Core </a:t>
            </a:r>
            <a:r>
              <a:rPr lang="en-US" dirty="0" smtClean="0"/>
              <a:t>Values and Commitment </a:t>
            </a:r>
            <a:endParaRPr lang="en-US" dirty="0"/>
          </a:p>
        </p:txBody>
      </p:sp>
      <p:sp>
        <p:nvSpPr>
          <p:cNvPr id="3" name="Content Placeholder 2">
            <a:extLst>
              <a:ext uri="{FF2B5EF4-FFF2-40B4-BE49-F238E27FC236}">
                <a16:creationId xmlns:a16="http://schemas.microsoft.com/office/drawing/2014/main" id="{9377685D-CF47-457E-B968-8DEFD124B8D9}"/>
              </a:ext>
            </a:extLst>
          </p:cNvPr>
          <p:cNvSpPr>
            <a:spLocks noGrp="1"/>
          </p:cNvSpPr>
          <p:nvPr>
            <p:ph idx="1"/>
          </p:nvPr>
        </p:nvSpPr>
        <p:spPr>
          <a:xfrm>
            <a:off x="676275" y="1697038"/>
            <a:ext cx="10210799" cy="4351338"/>
          </a:xfrm>
        </p:spPr>
        <p:txBody>
          <a:bodyPr>
            <a:normAutofit lnSpcReduction="10000"/>
          </a:bodyPr>
          <a:lstStyle/>
          <a:p>
            <a:r>
              <a:rPr lang="en-US" b="1" dirty="0"/>
              <a:t>Core Value: </a:t>
            </a:r>
            <a:r>
              <a:rPr lang="en-US" b="1" dirty="0" smtClean="0"/>
              <a:t>Equity </a:t>
            </a:r>
            <a:endParaRPr lang="en-US" b="1" dirty="0"/>
          </a:p>
          <a:p>
            <a:pPr marL="0" indent="0" algn="just">
              <a:buNone/>
            </a:pPr>
            <a:r>
              <a:rPr lang="en-US" sz="2000" dirty="0"/>
              <a:t>Our vision of equity, put simply, is "all means all." We ensure equity by celebrating each scholar's individuality, interests, abilities and talents; providing each scholar in each school with equitable access to high-quality instruction, courses, and resources; and holding high expectations for all scholars to graduate college-ready and career-minded. Similarly, we recognize and value the individual abilities, experiences and talents of our staff; providing all staff with equitable access to opportunities for development and growth; and ensuring that such opportunities are provided through clear and transparent processes.</a:t>
            </a:r>
            <a:endParaRPr lang="en-US" sz="2000" b="1" dirty="0"/>
          </a:p>
          <a:p>
            <a:r>
              <a:rPr lang="en-US" b="1" dirty="0" smtClean="0"/>
              <a:t>Commitment </a:t>
            </a:r>
            <a:r>
              <a:rPr lang="en-US" b="1" dirty="0"/>
              <a:t># </a:t>
            </a:r>
            <a:r>
              <a:rPr lang="en-US" b="1" dirty="0" smtClean="0"/>
              <a:t>2: Innovative Teaching and Learning</a:t>
            </a:r>
          </a:p>
          <a:p>
            <a:pPr marL="0" indent="0">
              <a:buNone/>
            </a:pPr>
            <a:r>
              <a:rPr lang="en-US" sz="2000" dirty="0"/>
              <a:t>Scholars will achieve at high levels when teaching and learning are built around their individual strengths, needs, cultures, interests, and dreams. It is critical that each adult in Jackson Public Schools recognizes each scholar as an individual and ensures equitable learning opportunities that facilitate the development of skills, knowledge, confidence, and voice.</a:t>
            </a:r>
            <a:r>
              <a:rPr lang="en-US" sz="2000" b="1" dirty="0" smtClean="0"/>
              <a:t> </a:t>
            </a:r>
            <a:endParaRPr lang="en-US" sz="2000" b="1" dirty="0"/>
          </a:p>
        </p:txBody>
      </p:sp>
      <p:sp>
        <p:nvSpPr>
          <p:cNvPr id="4" name="Slide Number Placeholder 3"/>
          <p:cNvSpPr>
            <a:spLocks noGrp="1"/>
          </p:cNvSpPr>
          <p:nvPr>
            <p:ph type="sldNum" sz="quarter" idx="12"/>
          </p:nvPr>
        </p:nvSpPr>
        <p:spPr/>
        <p:txBody>
          <a:bodyPr/>
          <a:lstStyle/>
          <a:p>
            <a:fld id="{1CCEC00A-95E3-F242-A773-2ABB6ADE56E0}" type="slidenum">
              <a:rPr lang="en-US" smtClean="0"/>
              <a:t>2</a:t>
            </a:fld>
            <a:endParaRPr lang="en-US"/>
          </a:p>
        </p:txBody>
      </p:sp>
    </p:spTree>
    <p:extLst>
      <p:ext uri="{BB962C8B-B14F-4D97-AF65-F5344CB8AC3E}">
        <p14:creationId xmlns:p14="http://schemas.microsoft.com/office/powerpoint/2010/main" val="1597657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School Support  </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9600" dirty="0"/>
          </a:p>
          <a:p>
            <a:pPr marL="0" indent="0" algn="ctr">
              <a:buNone/>
            </a:pPr>
            <a:r>
              <a:rPr lang="en-US" sz="9600" dirty="0"/>
              <a:t>Questions?</a:t>
            </a:r>
          </a:p>
          <a:p>
            <a:pPr marL="0" indent="0" algn="ctr">
              <a:buNone/>
            </a:pPr>
            <a:endParaRPr lang="en-US" sz="9600" dirty="0"/>
          </a:p>
        </p:txBody>
      </p:sp>
      <p:sp>
        <p:nvSpPr>
          <p:cNvPr id="4" name="Slide Number Placeholder 3"/>
          <p:cNvSpPr>
            <a:spLocks noGrp="1"/>
          </p:cNvSpPr>
          <p:nvPr>
            <p:ph type="sldNum" sz="quarter" idx="12"/>
          </p:nvPr>
        </p:nvSpPr>
        <p:spPr/>
        <p:txBody>
          <a:bodyPr/>
          <a:lstStyle/>
          <a:p>
            <a:fld id="{1CCEC00A-95E3-F242-A773-2ABB6ADE56E0}" type="slidenum">
              <a:rPr lang="en-US" smtClean="0"/>
              <a:t>20</a:t>
            </a:fld>
            <a:endParaRPr lang="en-US"/>
          </a:p>
        </p:txBody>
      </p:sp>
    </p:spTree>
    <p:extLst>
      <p:ext uri="{BB962C8B-B14F-4D97-AF65-F5344CB8AC3E}">
        <p14:creationId xmlns:p14="http://schemas.microsoft.com/office/powerpoint/2010/main" val="44241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5804-FF27-48F0-A7A7-E41E615B1BD7}"/>
              </a:ext>
            </a:extLst>
          </p:cNvPr>
          <p:cNvSpPr>
            <a:spLocks noGrp="1"/>
          </p:cNvSpPr>
          <p:nvPr>
            <p:ph type="title"/>
          </p:nvPr>
        </p:nvSpPr>
        <p:spPr/>
        <p:txBody>
          <a:bodyPr>
            <a:normAutofit/>
          </a:bodyPr>
          <a:lstStyle/>
          <a:p>
            <a:pPr algn="ctr"/>
            <a:r>
              <a:rPr lang="en-US" sz="4000" i="1" dirty="0"/>
              <a:t>When a flower doesn’t bloom, you fix the environment in which it grows, not the flower.</a:t>
            </a:r>
            <a:br>
              <a:rPr lang="en-US" sz="4000" i="1" dirty="0"/>
            </a:br>
            <a:r>
              <a:rPr lang="en-US" sz="4000" i="1" dirty="0"/>
              <a:t/>
            </a:r>
            <a:br>
              <a:rPr lang="en-US" sz="4000" i="1" dirty="0"/>
            </a:br>
            <a:r>
              <a:rPr lang="en-US" sz="2400" dirty="0"/>
              <a:t>Alexander Den </a:t>
            </a:r>
            <a:r>
              <a:rPr lang="en-US" sz="2400" dirty="0" err="1"/>
              <a:t>Heijer</a:t>
            </a:r>
            <a:endParaRPr lang="en-US" sz="2400" i="1" dirty="0"/>
          </a:p>
        </p:txBody>
      </p:sp>
      <p:sp>
        <p:nvSpPr>
          <p:cNvPr id="3" name="Slide Number Placeholder 2"/>
          <p:cNvSpPr>
            <a:spLocks noGrp="1"/>
          </p:cNvSpPr>
          <p:nvPr>
            <p:ph type="sldNum" sz="quarter" idx="12"/>
          </p:nvPr>
        </p:nvSpPr>
        <p:spPr/>
        <p:txBody>
          <a:bodyPr/>
          <a:lstStyle/>
          <a:p>
            <a:fld id="{1CCEC00A-95E3-F242-A773-2ABB6ADE56E0}" type="slidenum">
              <a:rPr lang="en-US" smtClean="0"/>
              <a:t>21</a:t>
            </a:fld>
            <a:endParaRPr lang="en-US"/>
          </a:p>
        </p:txBody>
      </p:sp>
    </p:spTree>
    <p:extLst>
      <p:ext uri="{BB962C8B-B14F-4D97-AF65-F5344CB8AC3E}">
        <p14:creationId xmlns:p14="http://schemas.microsoft.com/office/powerpoint/2010/main" val="3394960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t>
            </a:r>
          </a:p>
        </p:txBody>
      </p:sp>
      <p:sp>
        <p:nvSpPr>
          <p:cNvPr id="3" name="Content Placeholder 2"/>
          <p:cNvSpPr>
            <a:spLocks noGrp="1"/>
          </p:cNvSpPr>
          <p:nvPr>
            <p:ph idx="1"/>
          </p:nvPr>
        </p:nvSpPr>
        <p:spPr/>
        <p:txBody>
          <a:bodyPr>
            <a:normAutofit/>
          </a:bodyPr>
          <a:lstStyle/>
          <a:p>
            <a:pPr lvl="0"/>
            <a:r>
              <a:rPr lang="en-US" dirty="0"/>
              <a:t>Background of </a:t>
            </a:r>
            <a:r>
              <a:rPr lang="en-US" dirty="0" smtClean="0"/>
              <a:t>school </a:t>
            </a:r>
            <a:r>
              <a:rPr lang="en-US" dirty="0"/>
              <a:t>i</a:t>
            </a:r>
            <a:r>
              <a:rPr lang="en-US" dirty="0" smtClean="0"/>
              <a:t>mprovement </a:t>
            </a:r>
          </a:p>
          <a:p>
            <a:pPr lvl="0"/>
            <a:r>
              <a:rPr lang="en-US" dirty="0" smtClean="0"/>
              <a:t>Funding </a:t>
            </a:r>
            <a:r>
              <a:rPr lang="en-US" dirty="0" smtClean="0"/>
              <a:t>methodology/allocations</a:t>
            </a:r>
            <a:endParaRPr lang="en-US" dirty="0" smtClean="0"/>
          </a:p>
          <a:p>
            <a:pPr lvl="0"/>
            <a:r>
              <a:rPr lang="en-US" dirty="0" smtClean="0"/>
              <a:t>School and </a:t>
            </a:r>
            <a:r>
              <a:rPr lang="en-US" dirty="0"/>
              <a:t>d</a:t>
            </a:r>
            <a:r>
              <a:rPr lang="en-US" dirty="0" smtClean="0"/>
              <a:t>istrict requirements </a:t>
            </a:r>
            <a:endParaRPr lang="en-US" dirty="0"/>
          </a:p>
          <a:p>
            <a:endParaRPr lang="en-US" dirty="0"/>
          </a:p>
        </p:txBody>
      </p:sp>
      <p:sp>
        <p:nvSpPr>
          <p:cNvPr id="4" name="Slide Number Placeholder 3"/>
          <p:cNvSpPr>
            <a:spLocks noGrp="1"/>
          </p:cNvSpPr>
          <p:nvPr>
            <p:ph type="sldNum" sz="quarter" idx="12"/>
          </p:nvPr>
        </p:nvSpPr>
        <p:spPr/>
        <p:txBody>
          <a:bodyPr/>
          <a:lstStyle/>
          <a:p>
            <a:fld id="{1CCEC00A-95E3-F242-A773-2ABB6ADE56E0}" type="slidenum">
              <a:rPr lang="en-US" smtClean="0"/>
              <a:t>3</a:t>
            </a:fld>
            <a:endParaRPr lang="en-US"/>
          </a:p>
        </p:txBody>
      </p:sp>
    </p:spTree>
    <p:extLst>
      <p:ext uri="{BB962C8B-B14F-4D97-AF65-F5344CB8AC3E}">
        <p14:creationId xmlns:p14="http://schemas.microsoft.com/office/powerpoint/2010/main" val="84428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6280-C83E-488E-A666-C957E73022AD}"/>
              </a:ext>
            </a:extLst>
          </p:cNvPr>
          <p:cNvSpPr>
            <a:spLocks noGrp="1"/>
          </p:cNvSpPr>
          <p:nvPr>
            <p:ph type="title"/>
          </p:nvPr>
        </p:nvSpPr>
        <p:spPr/>
        <p:txBody>
          <a:bodyPr/>
          <a:lstStyle/>
          <a:p>
            <a:r>
              <a:rPr lang="en-US" dirty="0"/>
              <a:t>Background </a:t>
            </a:r>
          </a:p>
        </p:txBody>
      </p:sp>
      <p:sp>
        <p:nvSpPr>
          <p:cNvPr id="3" name="Content Placeholder 2"/>
          <p:cNvSpPr>
            <a:spLocks noGrp="1"/>
          </p:cNvSpPr>
          <p:nvPr>
            <p:ph idx="1"/>
          </p:nvPr>
        </p:nvSpPr>
        <p:spPr/>
        <p:txBody>
          <a:bodyPr>
            <a:normAutofit/>
          </a:bodyPr>
          <a:lstStyle/>
          <a:p>
            <a:pPr algn="just"/>
            <a:r>
              <a:rPr lang="en-US" sz="2400" dirty="0"/>
              <a:t>By federal law (ESSA) we are required to identify schools that are identified as Comprehensive Support and Improvement (CSI), Targeted Support and Improvement (TSI), &amp; Additional Targeted Support and Improvement (ATSI) schools beginning with the 2018-19 school year.</a:t>
            </a:r>
          </a:p>
          <a:p>
            <a:pPr algn="just"/>
            <a:r>
              <a:rPr lang="en-US" sz="2400" dirty="0" smtClean="0"/>
              <a:t>Mississippi </a:t>
            </a:r>
            <a:r>
              <a:rPr lang="en-US" sz="2400" dirty="0"/>
              <a:t>Code Title 37. Education § 37-18-1. Superior Performing Schools, Exemplary Schools, and Schools At-Risk Programs established</a:t>
            </a:r>
            <a:r>
              <a:rPr lang="en-US" sz="2400" dirty="0" smtClean="0"/>
              <a:t>.</a:t>
            </a:r>
          </a:p>
          <a:p>
            <a:pPr algn="just"/>
            <a:r>
              <a:rPr lang="en-US" sz="2400" dirty="0"/>
              <a:t>The MS State Consolidated Plan, also known as MS Succeeds provides the specific criteria for identifying and addressing  schools as required by ESSA.</a:t>
            </a:r>
          </a:p>
          <a:p>
            <a:pPr algn="just"/>
            <a:endParaRPr lang="en-US" sz="2400" dirty="0"/>
          </a:p>
          <a:p>
            <a:pPr algn="just"/>
            <a:endParaRPr lang="en-US" dirty="0"/>
          </a:p>
        </p:txBody>
      </p:sp>
      <p:sp>
        <p:nvSpPr>
          <p:cNvPr id="4" name="Slide Number Placeholder 3"/>
          <p:cNvSpPr>
            <a:spLocks noGrp="1"/>
          </p:cNvSpPr>
          <p:nvPr>
            <p:ph type="sldNum" sz="quarter" idx="12"/>
          </p:nvPr>
        </p:nvSpPr>
        <p:spPr/>
        <p:txBody>
          <a:bodyPr/>
          <a:lstStyle/>
          <a:p>
            <a:fld id="{1CCEC00A-95E3-F242-A773-2ABB6ADE56E0}" type="slidenum">
              <a:rPr lang="en-US" smtClean="0"/>
              <a:t>4</a:t>
            </a:fld>
            <a:endParaRPr lang="en-US"/>
          </a:p>
        </p:txBody>
      </p:sp>
    </p:spTree>
    <p:extLst>
      <p:ext uri="{BB962C8B-B14F-4D97-AF65-F5344CB8AC3E}">
        <p14:creationId xmlns:p14="http://schemas.microsoft.com/office/powerpoint/2010/main" val="155845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6280-C83E-488E-A666-C957E73022AD}"/>
              </a:ext>
            </a:extLst>
          </p:cNvPr>
          <p:cNvSpPr>
            <a:spLocks noGrp="1"/>
          </p:cNvSpPr>
          <p:nvPr>
            <p:ph type="title"/>
          </p:nvPr>
        </p:nvSpPr>
        <p:spPr/>
        <p:txBody>
          <a:bodyPr/>
          <a:lstStyle/>
          <a:p>
            <a:r>
              <a:rPr lang="en-US" dirty="0" smtClean="0"/>
              <a:t>Identifications </a:t>
            </a:r>
            <a:endParaRPr lang="en-US" dirty="0"/>
          </a:p>
        </p:txBody>
      </p:sp>
      <p:sp>
        <p:nvSpPr>
          <p:cNvPr id="3" name="Content Placeholder 2"/>
          <p:cNvSpPr>
            <a:spLocks noGrp="1"/>
          </p:cNvSpPr>
          <p:nvPr>
            <p:ph idx="1"/>
          </p:nvPr>
        </p:nvSpPr>
        <p:spPr/>
        <p:txBody>
          <a:bodyPr/>
          <a:lstStyle/>
          <a:p>
            <a:pPr marL="0" indent="0">
              <a:buNone/>
            </a:pPr>
            <a:r>
              <a:rPr lang="en-US" u="sng" dirty="0"/>
              <a:t>Federal Identifications </a:t>
            </a:r>
          </a:p>
          <a:p>
            <a:r>
              <a:rPr lang="en-US" dirty="0"/>
              <a:t>Comprehensive Support and Improvement (CSI)</a:t>
            </a:r>
          </a:p>
          <a:p>
            <a:r>
              <a:rPr lang="en-US" dirty="0"/>
              <a:t>Targeted Support and Improvement (TSI)</a:t>
            </a:r>
          </a:p>
          <a:p>
            <a:r>
              <a:rPr lang="en-US" dirty="0"/>
              <a:t>Additional Targeted Support and Improvement (ATSI)</a:t>
            </a:r>
          </a:p>
          <a:p>
            <a:endParaRPr lang="en-US" dirty="0"/>
          </a:p>
          <a:p>
            <a:pPr marL="0" indent="0">
              <a:buNone/>
            </a:pPr>
            <a:r>
              <a:rPr lang="en-US" u="sng" dirty="0"/>
              <a:t>State Identification </a:t>
            </a:r>
          </a:p>
          <a:p>
            <a:r>
              <a:rPr lang="en-US" dirty="0"/>
              <a:t>School At-Risk (SAR) </a:t>
            </a:r>
            <a:r>
              <a:rPr lang="en-US" dirty="0">
                <a:solidFill>
                  <a:srgbClr val="FF0000"/>
                </a:solidFill>
              </a:rPr>
              <a:t>Mississippi Identification </a:t>
            </a:r>
            <a:r>
              <a:rPr lang="en-US" dirty="0" smtClean="0">
                <a:solidFill>
                  <a:srgbClr val="FF0000"/>
                </a:solidFill>
              </a:rPr>
              <a:t>only</a:t>
            </a:r>
            <a:endParaRPr lang="en-US" dirty="0"/>
          </a:p>
        </p:txBody>
      </p:sp>
      <p:sp>
        <p:nvSpPr>
          <p:cNvPr id="4" name="Slide Number Placeholder 3"/>
          <p:cNvSpPr>
            <a:spLocks noGrp="1"/>
          </p:cNvSpPr>
          <p:nvPr>
            <p:ph type="sldNum" sz="quarter" idx="12"/>
          </p:nvPr>
        </p:nvSpPr>
        <p:spPr/>
        <p:txBody>
          <a:bodyPr/>
          <a:lstStyle/>
          <a:p>
            <a:fld id="{1CCEC00A-95E3-F242-A773-2ABB6ADE56E0}" type="slidenum">
              <a:rPr lang="en-US" smtClean="0"/>
              <a:t>5</a:t>
            </a:fld>
            <a:endParaRPr lang="en-US"/>
          </a:p>
        </p:txBody>
      </p:sp>
    </p:spTree>
    <p:extLst>
      <p:ext uri="{BB962C8B-B14F-4D97-AF65-F5344CB8AC3E}">
        <p14:creationId xmlns:p14="http://schemas.microsoft.com/office/powerpoint/2010/main" val="1198527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School Improvement Categories </a:t>
            </a:r>
            <a:br>
              <a:rPr lang="en-US" dirty="0"/>
            </a:br>
            <a:endParaRPr lang="en-US" dirty="0"/>
          </a:p>
        </p:txBody>
      </p:sp>
      <p:sp>
        <p:nvSpPr>
          <p:cNvPr id="3" name="Content Placeholder 2"/>
          <p:cNvSpPr>
            <a:spLocks noGrp="1"/>
          </p:cNvSpPr>
          <p:nvPr>
            <p:ph idx="1"/>
          </p:nvPr>
        </p:nvSpPr>
        <p:spPr>
          <a:xfrm>
            <a:off x="838200" y="1690688"/>
            <a:ext cx="9976985" cy="4351338"/>
          </a:xfrm>
        </p:spPr>
        <p:txBody>
          <a:bodyPr>
            <a:normAutofit fontScale="40000" lnSpcReduction="20000"/>
          </a:bodyPr>
          <a:lstStyle/>
          <a:p>
            <a:pPr marL="0" indent="0">
              <a:buNone/>
            </a:pPr>
            <a:r>
              <a:rPr lang="en-US" b="1" dirty="0"/>
              <a:t>CSI Identification</a:t>
            </a:r>
          </a:p>
          <a:p>
            <a:r>
              <a:rPr lang="en-US" dirty="0"/>
              <a:t>Graduation rate less than or equal to 67%; OR</a:t>
            </a:r>
          </a:p>
          <a:p>
            <a:r>
              <a:rPr lang="en-US" dirty="0"/>
              <a:t>Bottom 5% of Title IA schools; OR</a:t>
            </a:r>
          </a:p>
          <a:p>
            <a:r>
              <a:rPr lang="en-US" dirty="0"/>
              <a:t>Previously identified Additional TSI school with 3 consecutive years of subgroup proficiency performance (no improvement)…ID begins in the 2021-22 School Year</a:t>
            </a:r>
          </a:p>
          <a:p>
            <a:endParaRPr lang="en-US" dirty="0"/>
          </a:p>
          <a:p>
            <a:pPr marL="0" indent="0">
              <a:buNone/>
            </a:pPr>
            <a:r>
              <a:rPr lang="en-US" b="1" dirty="0"/>
              <a:t>TSI Identification </a:t>
            </a:r>
            <a:r>
              <a:rPr lang="en-US" b="1" dirty="0" smtClean="0"/>
              <a:t>– Underperforming </a:t>
            </a:r>
            <a:r>
              <a:rPr lang="en-US" b="1" dirty="0"/>
              <a:t>Subgroup</a:t>
            </a:r>
          </a:p>
          <a:p>
            <a:r>
              <a:rPr lang="en-US" dirty="0"/>
              <a:t>Subgroup in lowest 50% of overall accountability index; AND </a:t>
            </a:r>
          </a:p>
          <a:p>
            <a:r>
              <a:rPr lang="en-US" dirty="0"/>
              <a:t>Subgroup in lowest quartile of 3-year average gap-to-goal; AND</a:t>
            </a:r>
          </a:p>
          <a:p>
            <a:r>
              <a:rPr lang="en-US" dirty="0"/>
              <a:t>Subgroup scores in lowest quartile of 3-year improvement toward gap-to-goal closure</a:t>
            </a:r>
          </a:p>
          <a:p>
            <a:r>
              <a:rPr lang="en-US" dirty="0"/>
              <a:t>Results are rank-ordered and bottom 5% are identified for TSI</a:t>
            </a:r>
          </a:p>
          <a:p>
            <a:endParaRPr lang="en-US" dirty="0"/>
          </a:p>
          <a:p>
            <a:pPr marL="0" indent="0">
              <a:buNone/>
            </a:pPr>
            <a:r>
              <a:rPr lang="en-US" b="1" dirty="0"/>
              <a:t>ATSI Identification – </a:t>
            </a:r>
            <a:r>
              <a:rPr lang="en-US" b="1" dirty="0" smtClean="0"/>
              <a:t>Consistently Low </a:t>
            </a:r>
            <a:r>
              <a:rPr lang="en-US" b="1" dirty="0"/>
              <a:t>Performing Subgroup</a:t>
            </a:r>
          </a:p>
          <a:p>
            <a:r>
              <a:rPr lang="en-US" dirty="0"/>
              <a:t>3-year average subgroup performance is at or below that of all students in the lowest performing </a:t>
            </a:r>
            <a:r>
              <a:rPr lang="en-US" dirty="0" smtClean="0"/>
              <a:t>schools</a:t>
            </a:r>
          </a:p>
          <a:p>
            <a:endParaRPr lang="en-US" dirty="0" smtClean="0"/>
          </a:p>
          <a:p>
            <a:pPr marL="0" indent="0">
              <a:buNone/>
            </a:pPr>
            <a:r>
              <a:rPr lang="en-US" b="1" dirty="0" smtClean="0"/>
              <a:t>SAR Identification</a:t>
            </a:r>
          </a:p>
          <a:p>
            <a:r>
              <a:rPr lang="en-US" dirty="0" smtClean="0"/>
              <a:t>Accountability letter grade of “F”</a:t>
            </a:r>
            <a:endParaRPr lang="en-US" dirty="0"/>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CCEC00A-95E3-F242-A773-2ABB6ADE56E0}" type="slidenum">
              <a:rPr lang="en-US" smtClean="0"/>
              <a:t>6</a:t>
            </a:fld>
            <a:endParaRPr lang="en-US"/>
          </a:p>
        </p:txBody>
      </p:sp>
    </p:spTree>
    <p:extLst>
      <p:ext uri="{BB962C8B-B14F-4D97-AF65-F5344CB8AC3E}">
        <p14:creationId xmlns:p14="http://schemas.microsoft.com/office/powerpoint/2010/main" val="2304898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Federally identified subgroups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678460"/>
              </p:ext>
            </p:extLst>
          </p:nvPr>
        </p:nvGraphicFramePr>
        <p:xfrm>
          <a:off x="838198" y="1825625"/>
          <a:ext cx="10106026" cy="2595880"/>
        </p:xfrm>
        <a:graphic>
          <a:graphicData uri="http://schemas.openxmlformats.org/drawingml/2006/table">
            <a:tbl>
              <a:tblPr firstRow="1" bandRow="1">
                <a:tableStyleId>{5C22544A-7EE6-4342-B048-85BDC9FD1C3A}</a:tableStyleId>
              </a:tblPr>
              <a:tblGrid>
                <a:gridCol w="4052057">
                  <a:extLst>
                    <a:ext uri="{9D8B030D-6E8A-4147-A177-3AD203B41FA5}">
                      <a16:colId xmlns:a16="http://schemas.microsoft.com/office/drawing/2014/main" val="617898108"/>
                    </a:ext>
                  </a:extLst>
                </a:gridCol>
                <a:gridCol w="1000956">
                  <a:extLst>
                    <a:ext uri="{9D8B030D-6E8A-4147-A177-3AD203B41FA5}">
                      <a16:colId xmlns:a16="http://schemas.microsoft.com/office/drawing/2014/main" val="2565718582"/>
                    </a:ext>
                  </a:extLst>
                </a:gridCol>
                <a:gridCol w="4228127">
                  <a:extLst>
                    <a:ext uri="{9D8B030D-6E8A-4147-A177-3AD203B41FA5}">
                      <a16:colId xmlns:a16="http://schemas.microsoft.com/office/drawing/2014/main" val="4096680073"/>
                    </a:ext>
                  </a:extLst>
                </a:gridCol>
                <a:gridCol w="824886">
                  <a:extLst>
                    <a:ext uri="{9D8B030D-6E8A-4147-A177-3AD203B41FA5}">
                      <a16:colId xmlns:a16="http://schemas.microsoft.com/office/drawing/2014/main" val="528949095"/>
                    </a:ext>
                  </a:extLst>
                </a:gridCol>
              </a:tblGrid>
              <a:tr h="370840">
                <a:tc>
                  <a:txBody>
                    <a:bodyPr/>
                    <a:lstStyle/>
                    <a:p>
                      <a:r>
                        <a:rPr lang="en-US" dirty="0" smtClean="0"/>
                        <a:t>Subgroups                                </a:t>
                      </a:r>
                      <a:endParaRPr lang="en-US" dirty="0"/>
                    </a:p>
                  </a:txBody>
                  <a:tcPr/>
                </a:tc>
                <a:tc>
                  <a:txBody>
                    <a:bodyPr/>
                    <a:lstStyle/>
                    <a:p>
                      <a:pPr algn="ctr"/>
                      <a:r>
                        <a:rPr lang="en-US" dirty="0" smtClean="0"/>
                        <a:t>Count</a:t>
                      </a:r>
                      <a:endParaRPr lang="en-US" dirty="0"/>
                    </a:p>
                  </a:txBody>
                  <a:tcPr/>
                </a:tc>
                <a:tc>
                  <a:txBody>
                    <a:bodyPr/>
                    <a:lstStyle/>
                    <a:p>
                      <a:r>
                        <a:rPr lang="en-US" dirty="0" smtClean="0"/>
                        <a:t>Subgroups </a:t>
                      </a:r>
                      <a:endParaRPr lang="en-US" dirty="0"/>
                    </a:p>
                  </a:txBody>
                  <a:tcPr/>
                </a:tc>
                <a:tc>
                  <a:txBody>
                    <a:bodyPr/>
                    <a:lstStyle/>
                    <a:p>
                      <a:pPr algn="ctr"/>
                      <a:r>
                        <a:rPr lang="en-US" dirty="0" smtClean="0"/>
                        <a:t>Count</a:t>
                      </a:r>
                      <a:endParaRPr lang="en-US" dirty="0"/>
                    </a:p>
                  </a:txBody>
                  <a:tcPr/>
                </a:tc>
                <a:extLst>
                  <a:ext uri="{0D108BD9-81ED-4DB2-BD59-A6C34878D82A}">
                    <a16:rowId xmlns:a16="http://schemas.microsoft.com/office/drawing/2014/main" val="960678051"/>
                  </a:ext>
                </a:extLst>
              </a:tr>
              <a:tr h="370840">
                <a:tc>
                  <a:txBody>
                    <a:bodyPr/>
                    <a:lstStyle/>
                    <a:p>
                      <a:r>
                        <a:rPr lang="en-US" dirty="0" smtClean="0"/>
                        <a:t>All students</a:t>
                      </a:r>
                      <a:endParaRPr lang="en-US" dirty="0"/>
                    </a:p>
                  </a:txBody>
                  <a:tcPr/>
                </a:tc>
                <a:tc>
                  <a:txBody>
                    <a:bodyPr/>
                    <a:lstStyle/>
                    <a:p>
                      <a:pPr algn="ctr"/>
                      <a:r>
                        <a:rPr lang="en-US" dirty="0" smtClean="0"/>
                        <a:t>19,687</a:t>
                      </a:r>
                      <a:endParaRPr lang="en-US" dirty="0"/>
                    </a:p>
                  </a:txBody>
                  <a:tcPr/>
                </a:tc>
                <a:tc>
                  <a:txBody>
                    <a:bodyPr/>
                    <a:lstStyle/>
                    <a:p>
                      <a:r>
                        <a:rPr lang="en-US" dirty="0" smtClean="0"/>
                        <a:t>Alaskan Native or Native American</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836332823"/>
                  </a:ext>
                </a:extLst>
              </a:tr>
              <a:tr h="370840">
                <a:tc>
                  <a:txBody>
                    <a:bodyPr/>
                    <a:lstStyle/>
                    <a:p>
                      <a:r>
                        <a:rPr lang="en-US" dirty="0" smtClean="0"/>
                        <a:t>Economically disadvantaged students</a:t>
                      </a:r>
                      <a:endParaRPr lang="en-US" dirty="0"/>
                    </a:p>
                  </a:txBody>
                  <a:tcPr/>
                </a:tc>
                <a:tc>
                  <a:txBody>
                    <a:bodyPr/>
                    <a:lstStyle/>
                    <a:p>
                      <a:pPr algn="ctr"/>
                      <a:r>
                        <a:rPr lang="en-US" dirty="0" smtClean="0"/>
                        <a:t>19,687</a:t>
                      </a:r>
                      <a:endParaRPr lang="en-US" dirty="0"/>
                    </a:p>
                  </a:txBody>
                  <a:tcPr/>
                </a:tc>
                <a:tc>
                  <a:txBody>
                    <a:bodyPr/>
                    <a:lstStyle/>
                    <a:p>
                      <a:r>
                        <a:rPr lang="en-US" dirty="0" smtClean="0"/>
                        <a:t>Asian</a:t>
                      </a:r>
                      <a:endParaRPr lang="en-US" dirty="0"/>
                    </a:p>
                  </a:txBody>
                  <a:tcPr/>
                </a:tc>
                <a:tc>
                  <a:txBody>
                    <a:bodyPr/>
                    <a:lstStyle/>
                    <a:p>
                      <a:pPr algn="ctr"/>
                      <a:r>
                        <a:rPr lang="en-US" dirty="0" smtClean="0"/>
                        <a:t>12</a:t>
                      </a:r>
                      <a:endParaRPr lang="en-US" dirty="0"/>
                    </a:p>
                  </a:txBody>
                  <a:tcPr/>
                </a:tc>
                <a:extLst>
                  <a:ext uri="{0D108BD9-81ED-4DB2-BD59-A6C34878D82A}">
                    <a16:rowId xmlns:a16="http://schemas.microsoft.com/office/drawing/2014/main" val="203373557"/>
                  </a:ext>
                </a:extLst>
              </a:tr>
              <a:tr h="370840">
                <a:tc>
                  <a:txBody>
                    <a:bodyPr/>
                    <a:lstStyle/>
                    <a:p>
                      <a:r>
                        <a:rPr lang="en-US" dirty="0" smtClean="0"/>
                        <a:t>Students with disabilities</a:t>
                      </a:r>
                      <a:endParaRPr lang="en-US" dirty="0"/>
                    </a:p>
                  </a:txBody>
                  <a:tcPr/>
                </a:tc>
                <a:tc>
                  <a:txBody>
                    <a:bodyPr/>
                    <a:lstStyle/>
                    <a:p>
                      <a:pPr algn="ctr"/>
                      <a:r>
                        <a:rPr lang="en-US" dirty="0" smtClean="0"/>
                        <a:t>2,168</a:t>
                      </a:r>
                      <a:endParaRPr lang="en-US" dirty="0"/>
                    </a:p>
                  </a:txBody>
                  <a:tcPr/>
                </a:tc>
                <a:tc>
                  <a:txBody>
                    <a:bodyPr/>
                    <a:lstStyle/>
                    <a:p>
                      <a:r>
                        <a:rPr lang="en-US" dirty="0" smtClean="0"/>
                        <a:t>Black or African American</a:t>
                      </a:r>
                      <a:endParaRPr lang="en-US" dirty="0"/>
                    </a:p>
                  </a:txBody>
                  <a:tcPr/>
                </a:tc>
                <a:tc>
                  <a:txBody>
                    <a:bodyPr/>
                    <a:lstStyle/>
                    <a:p>
                      <a:pPr algn="ctr"/>
                      <a:r>
                        <a:rPr lang="en-US" dirty="0" smtClean="0"/>
                        <a:t>18,606</a:t>
                      </a:r>
                      <a:endParaRPr lang="en-US" dirty="0"/>
                    </a:p>
                  </a:txBody>
                  <a:tcPr/>
                </a:tc>
                <a:extLst>
                  <a:ext uri="{0D108BD9-81ED-4DB2-BD59-A6C34878D82A}">
                    <a16:rowId xmlns:a16="http://schemas.microsoft.com/office/drawing/2014/main" val="1816820422"/>
                  </a:ext>
                </a:extLst>
              </a:tr>
              <a:tr h="370840">
                <a:tc>
                  <a:txBody>
                    <a:bodyPr/>
                    <a:lstStyle/>
                    <a:p>
                      <a:r>
                        <a:rPr lang="en-US" dirty="0" smtClean="0"/>
                        <a:t>English learners</a:t>
                      </a:r>
                      <a:endParaRPr lang="en-US" dirty="0"/>
                    </a:p>
                  </a:txBody>
                  <a:tcPr/>
                </a:tc>
                <a:tc>
                  <a:txBody>
                    <a:bodyPr/>
                    <a:lstStyle/>
                    <a:p>
                      <a:pPr algn="ctr"/>
                      <a:r>
                        <a:rPr lang="en-US" dirty="0" smtClean="0"/>
                        <a:t>454</a:t>
                      </a:r>
                      <a:endParaRPr lang="en-US" dirty="0"/>
                    </a:p>
                  </a:txBody>
                  <a:tcPr/>
                </a:tc>
                <a:tc>
                  <a:txBody>
                    <a:bodyPr/>
                    <a:lstStyle/>
                    <a:p>
                      <a:r>
                        <a:rPr lang="en-US" dirty="0" smtClean="0"/>
                        <a:t>Hispanic/Latino</a:t>
                      </a:r>
                      <a:endParaRPr lang="en-US" dirty="0"/>
                    </a:p>
                  </a:txBody>
                  <a:tcPr/>
                </a:tc>
                <a:tc>
                  <a:txBody>
                    <a:bodyPr/>
                    <a:lstStyle/>
                    <a:p>
                      <a:pPr algn="ctr"/>
                      <a:r>
                        <a:rPr lang="en-US" dirty="0" smtClean="0"/>
                        <a:t>540</a:t>
                      </a:r>
                      <a:endParaRPr lang="en-US" dirty="0"/>
                    </a:p>
                  </a:txBody>
                  <a:tcPr/>
                </a:tc>
                <a:extLst>
                  <a:ext uri="{0D108BD9-81ED-4DB2-BD59-A6C34878D82A}">
                    <a16:rowId xmlns:a16="http://schemas.microsoft.com/office/drawing/2014/main" val="1417993069"/>
                  </a:ext>
                </a:extLst>
              </a:tr>
              <a:tr h="370840">
                <a:tc>
                  <a:txBody>
                    <a:bodyPr/>
                    <a:lstStyle/>
                    <a:p>
                      <a:r>
                        <a:rPr lang="en-US" dirty="0" smtClean="0"/>
                        <a:t>Native Hawaiian or Other Pacific Islander</a:t>
                      </a:r>
                      <a:endParaRPr lang="en-US" dirty="0"/>
                    </a:p>
                  </a:txBody>
                  <a:tcPr/>
                </a:tc>
                <a:tc>
                  <a:txBody>
                    <a:bodyPr/>
                    <a:lstStyle/>
                    <a:p>
                      <a:pPr algn="ctr"/>
                      <a:r>
                        <a:rPr lang="en-US" dirty="0" smtClean="0"/>
                        <a:t>0</a:t>
                      </a:r>
                      <a:endParaRPr lang="en-US" dirty="0"/>
                    </a:p>
                  </a:txBody>
                  <a:tcPr/>
                </a:tc>
                <a:tc>
                  <a:txBody>
                    <a:bodyPr/>
                    <a:lstStyle/>
                    <a:p>
                      <a:r>
                        <a:rPr lang="en-US" dirty="0" smtClean="0"/>
                        <a:t>White</a:t>
                      </a:r>
                      <a:endParaRPr lang="en-US" dirty="0"/>
                    </a:p>
                  </a:txBody>
                  <a:tcPr/>
                </a:tc>
                <a:tc>
                  <a:txBody>
                    <a:bodyPr/>
                    <a:lstStyle/>
                    <a:p>
                      <a:pPr algn="ctr"/>
                      <a:r>
                        <a:rPr lang="en-US" dirty="0" smtClean="0"/>
                        <a:t>270</a:t>
                      </a:r>
                      <a:endParaRPr lang="en-US" dirty="0"/>
                    </a:p>
                  </a:txBody>
                  <a:tcPr/>
                </a:tc>
                <a:extLst>
                  <a:ext uri="{0D108BD9-81ED-4DB2-BD59-A6C34878D82A}">
                    <a16:rowId xmlns:a16="http://schemas.microsoft.com/office/drawing/2014/main" val="2629390499"/>
                  </a:ext>
                </a:extLst>
              </a:tr>
              <a:tr h="370840">
                <a:tc>
                  <a:txBody>
                    <a:bodyPr/>
                    <a:lstStyle/>
                    <a:p>
                      <a:r>
                        <a:rPr lang="en-US" dirty="0" smtClean="0"/>
                        <a:t>Two or More Races</a:t>
                      </a:r>
                      <a:endParaRPr lang="en-US" dirty="0"/>
                    </a:p>
                  </a:txBody>
                  <a:tcPr/>
                </a:tc>
                <a:tc>
                  <a:txBody>
                    <a:bodyPr/>
                    <a:lstStyle/>
                    <a:p>
                      <a:pPr algn="ctr"/>
                      <a:r>
                        <a:rPr lang="en-US" dirty="0" smtClean="0"/>
                        <a:t>254</a:t>
                      </a:r>
                      <a:endParaRPr lang="en-US" dirty="0"/>
                    </a:p>
                  </a:txBody>
                  <a:tcPr/>
                </a:tc>
                <a:tc gridSpan="2">
                  <a:txBody>
                    <a:bodyPr/>
                    <a:lstStyle/>
                    <a:p>
                      <a:pPr algn="ctr"/>
                      <a:endParaRPr lang="en-US" dirty="0"/>
                    </a:p>
                  </a:txBody>
                  <a:tcPr/>
                </a:tc>
                <a:tc hMerge="1">
                  <a:txBody>
                    <a:bodyPr/>
                    <a:lstStyle/>
                    <a:p>
                      <a:endParaRPr lang="en-US"/>
                    </a:p>
                  </a:txBody>
                  <a:tcPr/>
                </a:tc>
                <a:extLst>
                  <a:ext uri="{0D108BD9-81ED-4DB2-BD59-A6C34878D82A}">
                    <a16:rowId xmlns:a16="http://schemas.microsoft.com/office/drawing/2014/main" val="2713836282"/>
                  </a:ext>
                </a:extLst>
              </a:tr>
            </a:tbl>
          </a:graphicData>
        </a:graphic>
      </p:graphicFrame>
      <p:sp>
        <p:nvSpPr>
          <p:cNvPr id="4" name="Slide Number Placeholder 3"/>
          <p:cNvSpPr>
            <a:spLocks noGrp="1"/>
          </p:cNvSpPr>
          <p:nvPr>
            <p:ph type="sldNum" sz="quarter" idx="12"/>
          </p:nvPr>
        </p:nvSpPr>
        <p:spPr/>
        <p:txBody>
          <a:bodyPr/>
          <a:lstStyle/>
          <a:p>
            <a:fld id="{1CCEC00A-95E3-F242-A773-2ABB6ADE56E0}" type="slidenum">
              <a:rPr lang="en-US" smtClean="0"/>
              <a:t>7</a:t>
            </a:fld>
            <a:endParaRPr lang="en-US"/>
          </a:p>
        </p:txBody>
      </p:sp>
      <p:sp>
        <p:nvSpPr>
          <p:cNvPr id="3" name="TextBox 2"/>
          <p:cNvSpPr txBox="1"/>
          <p:nvPr/>
        </p:nvSpPr>
        <p:spPr>
          <a:xfrm>
            <a:off x="1200150" y="4781550"/>
            <a:ext cx="6810375" cy="307777"/>
          </a:xfrm>
          <a:prstGeom prst="rect">
            <a:avLst/>
          </a:prstGeom>
          <a:noFill/>
        </p:spPr>
        <p:txBody>
          <a:bodyPr wrap="square" rtlCol="0">
            <a:spAutoFit/>
          </a:bodyPr>
          <a:lstStyle/>
          <a:p>
            <a:r>
              <a:rPr lang="en-US" sz="1400" dirty="0" smtClean="0"/>
              <a:t>* An N count of 10 constitutes a subgroup. </a:t>
            </a:r>
            <a:endParaRPr lang="en-US" sz="1400" dirty="0"/>
          </a:p>
        </p:txBody>
      </p:sp>
    </p:spTree>
    <p:extLst>
      <p:ext uri="{BB962C8B-B14F-4D97-AF65-F5344CB8AC3E}">
        <p14:creationId xmlns:p14="http://schemas.microsoft.com/office/powerpoint/2010/main" val="1707186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School </a:t>
            </a:r>
            <a:r>
              <a:rPr lang="en-US" sz="3600" dirty="0" smtClean="0"/>
              <a:t>Improvement Identification Cycle</a:t>
            </a:r>
            <a:endParaRPr lang="en-US" sz="36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654" y="1606858"/>
            <a:ext cx="5308845" cy="5114617"/>
          </a:xfrm>
        </p:spPr>
      </p:pic>
      <p:sp>
        <p:nvSpPr>
          <p:cNvPr id="4" name="Slide Number Placeholder 3"/>
          <p:cNvSpPr>
            <a:spLocks noGrp="1"/>
          </p:cNvSpPr>
          <p:nvPr>
            <p:ph type="sldNum" sz="quarter" idx="12"/>
          </p:nvPr>
        </p:nvSpPr>
        <p:spPr/>
        <p:txBody>
          <a:bodyPr/>
          <a:lstStyle/>
          <a:p>
            <a:fld id="{1CCEC00A-95E3-F242-A773-2ABB6ADE56E0}" type="slidenum">
              <a:rPr lang="en-US" smtClean="0"/>
              <a:t>8</a:t>
            </a:fld>
            <a:endParaRPr lang="en-US"/>
          </a:p>
        </p:txBody>
      </p:sp>
    </p:spTree>
    <p:extLst>
      <p:ext uri="{BB962C8B-B14F-4D97-AF65-F5344CB8AC3E}">
        <p14:creationId xmlns:p14="http://schemas.microsoft.com/office/powerpoint/2010/main" val="3902966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63" y="203921"/>
            <a:ext cx="9826137" cy="1408723"/>
          </a:xfrm>
        </p:spPr>
        <p:txBody>
          <a:bodyPr>
            <a:normAutofit/>
          </a:bodyPr>
          <a:lstStyle/>
          <a:p>
            <a:r>
              <a:rPr lang="en-US" sz="3600" dirty="0"/>
              <a:t>JPSD Identified Schools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4798804"/>
              </p:ext>
            </p:extLst>
          </p:nvPr>
        </p:nvGraphicFramePr>
        <p:xfrm>
          <a:off x="685800" y="1093175"/>
          <a:ext cx="10125075" cy="5709908"/>
        </p:xfrm>
        <a:graphic>
          <a:graphicData uri="http://schemas.openxmlformats.org/drawingml/2006/table">
            <a:tbl>
              <a:tblPr firstRow="1" bandRow="1">
                <a:tableStyleId>{5C22544A-7EE6-4342-B048-85BDC9FD1C3A}</a:tableStyleId>
              </a:tblPr>
              <a:tblGrid>
                <a:gridCol w="3389097">
                  <a:extLst>
                    <a:ext uri="{9D8B030D-6E8A-4147-A177-3AD203B41FA5}">
                      <a16:colId xmlns:a16="http://schemas.microsoft.com/office/drawing/2014/main" val="3256865288"/>
                    </a:ext>
                  </a:extLst>
                </a:gridCol>
                <a:gridCol w="3367989">
                  <a:extLst>
                    <a:ext uri="{9D8B030D-6E8A-4147-A177-3AD203B41FA5}">
                      <a16:colId xmlns:a16="http://schemas.microsoft.com/office/drawing/2014/main" val="2607222111"/>
                    </a:ext>
                  </a:extLst>
                </a:gridCol>
                <a:gridCol w="3367989">
                  <a:extLst>
                    <a:ext uri="{9D8B030D-6E8A-4147-A177-3AD203B41FA5}">
                      <a16:colId xmlns:a16="http://schemas.microsoft.com/office/drawing/2014/main" val="1248256132"/>
                    </a:ext>
                  </a:extLst>
                </a:gridCol>
              </a:tblGrid>
              <a:tr h="358285">
                <a:tc>
                  <a:txBody>
                    <a:bodyPr/>
                    <a:lstStyle/>
                    <a:p>
                      <a:r>
                        <a:rPr lang="en-US" dirty="0"/>
                        <a:t>CSI</a:t>
                      </a:r>
                    </a:p>
                  </a:txBody>
                  <a:tcPr/>
                </a:tc>
                <a:tc>
                  <a:txBody>
                    <a:bodyPr/>
                    <a:lstStyle/>
                    <a:p>
                      <a:r>
                        <a:rPr lang="en-US" dirty="0">
                          <a:solidFill>
                            <a:schemeClr val="bg1"/>
                          </a:solidFill>
                        </a:rPr>
                        <a:t>ATSI</a:t>
                      </a:r>
                    </a:p>
                  </a:txBody>
                  <a:tcPr/>
                </a:tc>
                <a:tc>
                  <a:txBody>
                    <a:bodyPr/>
                    <a:lstStyle/>
                    <a:p>
                      <a:r>
                        <a:rPr lang="en-US" dirty="0"/>
                        <a:t>SAR </a:t>
                      </a:r>
                    </a:p>
                  </a:txBody>
                  <a:tcPr/>
                </a:tc>
                <a:extLst>
                  <a:ext uri="{0D108BD9-81ED-4DB2-BD59-A6C34878D82A}">
                    <a16:rowId xmlns:a16="http://schemas.microsoft.com/office/drawing/2014/main" val="625516768"/>
                  </a:ext>
                </a:extLst>
              </a:tr>
              <a:tr h="641926">
                <a:tc>
                  <a:txBody>
                    <a:bodyPr/>
                    <a:lstStyle/>
                    <a:p>
                      <a:r>
                        <a:rPr lang="en-US" sz="1400" dirty="0">
                          <a:latin typeface="Gotham Medium Regular" panose="02000604030000020004"/>
                        </a:rPr>
                        <a:t>Blackburn </a:t>
                      </a:r>
                      <a:r>
                        <a:rPr lang="en-US" sz="1400" dirty="0" smtClean="0">
                          <a:latin typeface="Gotham Medium Regular" panose="02000604030000020004"/>
                        </a:rPr>
                        <a:t>Middle </a:t>
                      </a:r>
                      <a:r>
                        <a:rPr lang="en-US" sz="900" dirty="0" smtClean="0">
                          <a:solidFill>
                            <a:srgbClr val="FF0000"/>
                          </a:solidFill>
                          <a:latin typeface="Gotham Medium Regular" panose="02000604030000020004"/>
                        </a:rPr>
                        <a:t>(Lowest 5% of </a:t>
                      </a:r>
                    </a:p>
                    <a:p>
                      <a:r>
                        <a:rPr lang="en-US" sz="900" dirty="0" smtClean="0">
                          <a:solidFill>
                            <a:srgbClr val="FF0000"/>
                          </a:solidFill>
                          <a:latin typeface="Gotham Medium Regular" panose="02000604030000020004"/>
                        </a:rPr>
                        <a:t>Title I A schools)     </a:t>
                      </a:r>
                      <a:endParaRPr lang="en-US" sz="900" dirty="0">
                        <a:solidFill>
                          <a:srgbClr val="FF0000"/>
                        </a:solidFill>
                        <a:latin typeface="Gotham Medium Regular" panose="020006040300000200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otham Medium Regular" panose="02000604030000020004"/>
                        </a:rPr>
                        <a:t>*Forest</a:t>
                      </a:r>
                      <a:r>
                        <a:rPr lang="en-US" sz="1400" baseline="0" dirty="0" smtClean="0">
                          <a:latin typeface="Gotham Medium Regular" panose="02000604030000020004"/>
                        </a:rPr>
                        <a:t> </a:t>
                      </a:r>
                      <a:r>
                        <a:rPr lang="en-US" sz="1400" baseline="0" dirty="0">
                          <a:latin typeface="Gotham Medium Regular" panose="02000604030000020004"/>
                        </a:rPr>
                        <a:t>Hill High </a:t>
                      </a:r>
                      <a:r>
                        <a:rPr lang="en-US" sz="900" dirty="0" smtClean="0">
                          <a:solidFill>
                            <a:srgbClr val="FF0000"/>
                          </a:solidFill>
                          <a:latin typeface="Gotham Medium Regular" panose="02000604030000020004"/>
                        </a:rPr>
                        <a:t>(Black or African American, Economically Disadvantaged)</a:t>
                      </a:r>
                    </a:p>
                    <a:p>
                      <a:endParaRPr lang="en-US" sz="1400" dirty="0">
                        <a:latin typeface="Gotham Medium Regular" panose="02000604030000020004"/>
                      </a:endParaRPr>
                    </a:p>
                  </a:txBody>
                  <a:tcPr/>
                </a:tc>
                <a:tc>
                  <a:txBody>
                    <a:bodyPr/>
                    <a:lstStyle/>
                    <a:p>
                      <a:r>
                        <a:rPr lang="en-US" sz="1400" dirty="0" err="1">
                          <a:latin typeface="Gotham Medium Regular" panose="02000604030000020004"/>
                        </a:rPr>
                        <a:t>Isable</a:t>
                      </a:r>
                      <a:r>
                        <a:rPr lang="en-US" sz="1400" dirty="0">
                          <a:latin typeface="Gotham Medium Regular" panose="02000604030000020004"/>
                        </a:rPr>
                        <a:t> Elementary</a:t>
                      </a:r>
                      <a:r>
                        <a:rPr lang="en-US" sz="1400" baseline="0" dirty="0">
                          <a:latin typeface="Gotham Medium Regular" panose="02000604030000020004"/>
                        </a:rPr>
                        <a:t> </a:t>
                      </a:r>
                      <a:endParaRPr lang="en-US" sz="1400" dirty="0">
                        <a:latin typeface="Gotham Medium Regular" panose="02000604030000020004"/>
                      </a:endParaRPr>
                    </a:p>
                  </a:txBody>
                  <a:tcPr/>
                </a:tc>
                <a:extLst>
                  <a:ext uri="{0D108BD9-81ED-4DB2-BD59-A6C34878D82A}">
                    <a16:rowId xmlns:a16="http://schemas.microsoft.com/office/drawing/2014/main" val="48825763"/>
                  </a:ext>
                </a:extLst>
              </a:tr>
              <a:tr h="432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Gotham Medium Regular" panose="02000604030000020004"/>
                        </a:rPr>
                        <a:t>Brinkley </a:t>
                      </a:r>
                      <a:r>
                        <a:rPr lang="en-US" sz="1400" dirty="0" smtClean="0">
                          <a:latin typeface="Gotham Medium Regular" panose="02000604030000020004"/>
                        </a:rPr>
                        <a:t>Middle </a:t>
                      </a:r>
                      <a:r>
                        <a:rPr lang="en-US" sz="900" dirty="0" smtClean="0">
                          <a:solidFill>
                            <a:srgbClr val="FF0000"/>
                          </a:solidFill>
                          <a:latin typeface="Gotham Medium Regular" panose="02000604030000020004"/>
                        </a:rPr>
                        <a:t>(Lowest 5%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FF0000"/>
                          </a:solidFill>
                          <a:latin typeface="Gotham Medium Regular" panose="02000604030000020004"/>
                        </a:rPr>
                        <a:t> Title I A schools)</a:t>
                      </a:r>
                      <a:endParaRPr lang="en-US" sz="900" dirty="0">
                        <a:latin typeface="Gotham Medium Regular" panose="02000604030000020004"/>
                      </a:endParaRPr>
                    </a:p>
                  </a:txBody>
                  <a:tcPr/>
                </a:tc>
                <a:tc>
                  <a:txBody>
                    <a:bodyPr/>
                    <a:lstStyle/>
                    <a:p>
                      <a:r>
                        <a:rPr lang="en-US" sz="1400" dirty="0" smtClean="0">
                          <a:latin typeface="Gotham Medium Regular" panose="02000604030000020004"/>
                        </a:rPr>
                        <a:t>*Galloway Elementary </a:t>
                      </a:r>
                      <a:r>
                        <a:rPr lang="en-US" sz="900" dirty="0" smtClean="0">
                          <a:solidFill>
                            <a:srgbClr val="FF0000"/>
                          </a:solidFill>
                          <a:latin typeface="Gotham Medium Regular" panose="02000604030000020004"/>
                        </a:rPr>
                        <a:t>(Black or African American, Economically Disadvantaged)</a:t>
                      </a:r>
                      <a:endParaRPr lang="en-US" sz="900" dirty="0">
                        <a:solidFill>
                          <a:srgbClr val="FF0000"/>
                        </a:solidFill>
                        <a:latin typeface="Gotham Medium Regular" panose="02000604030000020004"/>
                      </a:endParaRPr>
                    </a:p>
                  </a:txBody>
                  <a:tcPr/>
                </a:tc>
                <a:tc>
                  <a:txBody>
                    <a:bodyPr/>
                    <a:lstStyle/>
                    <a:p>
                      <a:r>
                        <a:rPr lang="en-US" sz="1400" dirty="0">
                          <a:latin typeface="Gotham Medium Regular" panose="02000604030000020004"/>
                        </a:rPr>
                        <a:t>John Hopkins </a:t>
                      </a:r>
                      <a:r>
                        <a:rPr lang="en-US" sz="1400" dirty="0" smtClean="0">
                          <a:latin typeface="Gotham Medium Regular" panose="02000604030000020004"/>
                        </a:rPr>
                        <a:t>Elementary</a:t>
                      </a:r>
                      <a:endParaRPr lang="en-US" sz="1400" dirty="0">
                        <a:latin typeface="Gotham Medium Regular" panose="02000604030000020004"/>
                      </a:endParaRPr>
                    </a:p>
                  </a:txBody>
                  <a:tcPr/>
                </a:tc>
                <a:extLst>
                  <a:ext uri="{0D108BD9-81ED-4DB2-BD59-A6C34878D82A}">
                    <a16:rowId xmlns:a16="http://schemas.microsoft.com/office/drawing/2014/main" val="882427486"/>
                  </a:ext>
                </a:extLst>
              </a:tr>
              <a:tr h="507570">
                <a:tc>
                  <a:txBody>
                    <a:bodyPr/>
                    <a:lstStyle/>
                    <a:p>
                      <a:r>
                        <a:rPr lang="en-US" sz="1400" dirty="0">
                          <a:latin typeface="Gotham Medium Regular" panose="02000604030000020004"/>
                        </a:rPr>
                        <a:t>Callaway </a:t>
                      </a:r>
                      <a:r>
                        <a:rPr lang="en-US" sz="1400" dirty="0" smtClean="0">
                          <a:latin typeface="Gotham Medium Regular" panose="02000604030000020004"/>
                        </a:rPr>
                        <a:t>High </a:t>
                      </a:r>
                      <a:r>
                        <a:rPr lang="en-US" sz="900" dirty="0" smtClean="0">
                          <a:solidFill>
                            <a:srgbClr val="FF0000"/>
                          </a:solidFill>
                          <a:latin typeface="Gotham Medium Regular" panose="02000604030000020004"/>
                        </a:rPr>
                        <a:t>(Lowest 5% of </a:t>
                      </a:r>
                    </a:p>
                    <a:p>
                      <a:r>
                        <a:rPr lang="en-US" sz="900" dirty="0" smtClean="0">
                          <a:solidFill>
                            <a:srgbClr val="FF0000"/>
                          </a:solidFill>
                          <a:latin typeface="Gotham Medium Regular" panose="02000604030000020004"/>
                        </a:rPr>
                        <a:t>Title I A schools)</a:t>
                      </a:r>
                      <a:endParaRPr lang="en-US" sz="900" dirty="0">
                        <a:latin typeface="Gotham Medium Regular" panose="02000604030000020004"/>
                      </a:endParaRPr>
                    </a:p>
                  </a:txBody>
                  <a:tcPr/>
                </a:tc>
                <a:tc>
                  <a:txBody>
                    <a:bodyPr/>
                    <a:lstStyle/>
                    <a:p>
                      <a:r>
                        <a:rPr lang="en-US" sz="1400" dirty="0" smtClean="0">
                          <a:latin typeface="Gotham Medium Regular" panose="02000604030000020004"/>
                        </a:rPr>
                        <a:t>*Green </a:t>
                      </a:r>
                      <a:r>
                        <a:rPr lang="en-US" sz="1400" dirty="0">
                          <a:latin typeface="Gotham Medium Regular" panose="02000604030000020004"/>
                        </a:rPr>
                        <a:t>Elementary </a:t>
                      </a:r>
                      <a:r>
                        <a:rPr lang="en-US" sz="800" dirty="0" smtClean="0">
                          <a:solidFill>
                            <a:srgbClr val="FF0000"/>
                          </a:solidFill>
                          <a:latin typeface="Gotham Medium Regular" panose="02000604030000020004"/>
                        </a:rPr>
                        <a:t>(Black or African American, Economically Disadvantaged)</a:t>
                      </a:r>
                      <a:endParaRPr lang="en-US" sz="800" dirty="0">
                        <a:solidFill>
                          <a:srgbClr val="FF0000"/>
                        </a:solidFill>
                        <a:latin typeface="Gotham Medium Regular" panose="02000604030000020004"/>
                      </a:endParaRPr>
                    </a:p>
                  </a:txBody>
                  <a:tcPr/>
                </a:tc>
                <a:tc>
                  <a:txBody>
                    <a:bodyPr/>
                    <a:lstStyle/>
                    <a:p>
                      <a:r>
                        <a:rPr lang="en-US" sz="1400" dirty="0">
                          <a:latin typeface="Gotham Medium Regular" panose="02000604030000020004"/>
                        </a:rPr>
                        <a:t>Boyd Elementary </a:t>
                      </a:r>
                    </a:p>
                  </a:txBody>
                  <a:tcPr/>
                </a:tc>
                <a:extLst>
                  <a:ext uri="{0D108BD9-81ED-4DB2-BD59-A6C34878D82A}">
                    <a16:rowId xmlns:a16="http://schemas.microsoft.com/office/drawing/2014/main" val="1684416042"/>
                  </a:ext>
                </a:extLst>
              </a:tr>
              <a:tr h="432927">
                <a:tc>
                  <a:txBody>
                    <a:bodyPr/>
                    <a:lstStyle/>
                    <a:p>
                      <a:r>
                        <a:rPr lang="en-US" sz="1400" dirty="0">
                          <a:latin typeface="Gotham Medium Regular" panose="02000604030000020004"/>
                        </a:rPr>
                        <a:t>Cardozo</a:t>
                      </a:r>
                      <a:r>
                        <a:rPr lang="en-US" sz="1400" baseline="0" dirty="0">
                          <a:latin typeface="Gotham Medium Regular" panose="02000604030000020004"/>
                        </a:rPr>
                        <a:t> Middle </a:t>
                      </a:r>
                      <a:r>
                        <a:rPr lang="en-US" sz="900" baseline="0" dirty="0" smtClean="0">
                          <a:solidFill>
                            <a:srgbClr val="FF0000"/>
                          </a:solidFill>
                          <a:latin typeface="Gotham Medium Regular" panose="02000604030000020004"/>
                        </a:rPr>
                        <a:t>(</a:t>
                      </a:r>
                      <a:r>
                        <a:rPr lang="en-US" sz="900" dirty="0" smtClean="0">
                          <a:solidFill>
                            <a:srgbClr val="FF0000"/>
                          </a:solidFill>
                          <a:latin typeface="Gotham Medium Regular" panose="02000604030000020004"/>
                        </a:rPr>
                        <a:t>Lowest 5% of </a:t>
                      </a:r>
                    </a:p>
                    <a:p>
                      <a:r>
                        <a:rPr lang="en-US" sz="900" dirty="0" smtClean="0">
                          <a:solidFill>
                            <a:srgbClr val="FF0000"/>
                          </a:solidFill>
                          <a:latin typeface="Gotham Medium Regular" panose="02000604030000020004"/>
                        </a:rPr>
                        <a:t>Title I A schools)</a:t>
                      </a:r>
                    </a:p>
                  </a:txBody>
                  <a:tcPr/>
                </a:tc>
                <a:tc>
                  <a:txBody>
                    <a:bodyPr/>
                    <a:lstStyle/>
                    <a:p>
                      <a:r>
                        <a:rPr lang="en-US" sz="1400" dirty="0" smtClean="0">
                          <a:latin typeface="Gotham Medium Regular" panose="02000604030000020004"/>
                        </a:rPr>
                        <a:t>*Jim </a:t>
                      </a:r>
                      <a:r>
                        <a:rPr lang="en-US" sz="1400" dirty="0">
                          <a:latin typeface="Gotham Medium Regular" panose="02000604030000020004"/>
                        </a:rPr>
                        <a:t>Hill High </a:t>
                      </a:r>
                      <a:r>
                        <a:rPr lang="en-US" sz="900" dirty="0" smtClean="0">
                          <a:solidFill>
                            <a:srgbClr val="FF0000"/>
                          </a:solidFill>
                          <a:latin typeface="Gotham Medium Regular" panose="02000604030000020004"/>
                        </a:rPr>
                        <a:t>(</a:t>
                      </a:r>
                      <a:r>
                        <a:rPr lang="en-US" sz="900" dirty="0" smtClean="0">
                          <a:solidFill>
                            <a:srgbClr val="FF0000"/>
                          </a:solidFill>
                        </a:rPr>
                        <a:t>Black or African American, Economically Disadvantaged)</a:t>
                      </a:r>
                      <a:endParaRPr lang="en-US" sz="900" dirty="0">
                        <a:solidFill>
                          <a:srgbClr val="FF0000"/>
                        </a:solidFill>
                        <a:latin typeface="Gotham Medium Regular" panose="02000604030000020004"/>
                      </a:endParaRPr>
                    </a:p>
                  </a:txBody>
                  <a:tcPr/>
                </a:tc>
                <a:tc>
                  <a:txBody>
                    <a:bodyPr/>
                    <a:lstStyle/>
                    <a:p>
                      <a:r>
                        <a:rPr lang="en-US" sz="1400" dirty="0" err="1">
                          <a:latin typeface="Gotham Medium Regular" panose="02000604030000020004"/>
                        </a:rPr>
                        <a:t>Provine</a:t>
                      </a:r>
                      <a:r>
                        <a:rPr lang="en-US" sz="1400" dirty="0">
                          <a:latin typeface="Gotham Medium Regular" panose="02000604030000020004"/>
                        </a:rPr>
                        <a:t> </a:t>
                      </a:r>
                      <a:r>
                        <a:rPr lang="en-US" sz="1400" dirty="0" smtClean="0">
                          <a:latin typeface="Gotham Medium Regular" panose="02000604030000020004"/>
                        </a:rPr>
                        <a:t>High</a:t>
                      </a:r>
                      <a:endParaRPr lang="en-US" sz="1400" dirty="0">
                        <a:latin typeface="Gotham Medium Regular" panose="02000604030000020004"/>
                      </a:endParaRPr>
                    </a:p>
                  </a:txBody>
                  <a:tcPr/>
                </a:tc>
                <a:extLst>
                  <a:ext uri="{0D108BD9-81ED-4DB2-BD59-A6C34878D82A}">
                    <a16:rowId xmlns:a16="http://schemas.microsoft.com/office/drawing/2014/main" val="917193007"/>
                  </a:ext>
                </a:extLst>
              </a:tr>
              <a:tr h="432927">
                <a:tc>
                  <a:txBody>
                    <a:bodyPr/>
                    <a:lstStyle/>
                    <a:p>
                      <a:r>
                        <a:rPr lang="en-US" sz="1400" dirty="0">
                          <a:latin typeface="Gotham Medium Regular" panose="02000604030000020004"/>
                        </a:rPr>
                        <a:t>Chastain </a:t>
                      </a:r>
                      <a:r>
                        <a:rPr lang="en-US" sz="1400" dirty="0" smtClean="0">
                          <a:latin typeface="Gotham Medium Regular" panose="02000604030000020004"/>
                        </a:rPr>
                        <a:t>Middle</a:t>
                      </a:r>
                      <a:r>
                        <a:rPr lang="en-US" sz="900" dirty="0" smtClean="0">
                          <a:solidFill>
                            <a:srgbClr val="FF0000"/>
                          </a:solidFill>
                          <a:latin typeface="Gotham Medium Regular" panose="02000604030000020004"/>
                        </a:rPr>
                        <a:t> (Lowest 5% of </a:t>
                      </a:r>
                    </a:p>
                    <a:p>
                      <a:r>
                        <a:rPr lang="en-US" sz="900" dirty="0" smtClean="0">
                          <a:solidFill>
                            <a:srgbClr val="FF0000"/>
                          </a:solidFill>
                          <a:latin typeface="Gotham Medium Regular" panose="02000604030000020004"/>
                        </a:rPr>
                        <a:t>Title I A schools)</a:t>
                      </a:r>
                      <a:endParaRPr lang="en-US" sz="900" dirty="0">
                        <a:solidFill>
                          <a:srgbClr val="FF0000"/>
                        </a:solidFill>
                        <a:latin typeface="Gotham Medium Regular" panose="02000604030000020004"/>
                      </a:endParaRPr>
                    </a:p>
                  </a:txBody>
                  <a:tcPr/>
                </a:tc>
                <a:tc>
                  <a:txBody>
                    <a:bodyPr/>
                    <a:lstStyle/>
                    <a:p>
                      <a:r>
                        <a:rPr lang="en-US" sz="1400" dirty="0" smtClean="0">
                          <a:latin typeface="Gotham Medium Regular" panose="02000604030000020004"/>
                        </a:rPr>
                        <a:t>*Johnson </a:t>
                      </a:r>
                      <a:r>
                        <a:rPr lang="en-US" sz="1400" dirty="0">
                          <a:latin typeface="Gotham Medium Regular" panose="02000604030000020004"/>
                        </a:rPr>
                        <a:t>Elementary </a:t>
                      </a:r>
                      <a:r>
                        <a:rPr lang="en-US" sz="900" dirty="0" smtClean="0">
                          <a:solidFill>
                            <a:srgbClr val="FF0000"/>
                          </a:solidFill>
                          <a:latin typeface="Gotham Medium Regular" panose="02000604030000020004"/>
                        </a:rPr>
                        <a:t>(</a:t>
                      </a:r>
                      <a:r>
                        <a:rPr lang="en-US" sz="900" dirty="0" smtClean="0">
                          <a:solidFill>
                            <a:srgbClr val="FF0000"/>
                          </a:solidFill>
                        </a:rPr>
                        <a:t>Black or African American, Economically Disadvantaged)</a:t>
                      </a:r>
                      <a:endParaRPr lang="en-US" sz="900" dirty="0">
                        <a:solidFill>
                          <a:srgbClr val="FF0000"/>
                        </a:solidFill>
                        <a:latin typeface="Gotham Medium Regular" panose="02000604030000020004"/>
                      </a:endParaRPr>
                    </a:p>
                  </a:txBody>
                  <a:tcPr/>
                </a:tc>
                <a:tc>
                  <a:txBody>
                    <a:bodyPr/>
                    <a:lstStyle/>
                    <a:p>
                      <a:endParaRPr lang="en-US" sz="1400" dirty="0">
                        <a:latin typeface="Gotham Medium Regular" panose="02000604030000020004"/>
                      </a:endParaRPr>
                    </a:p>
                  </a:txBody>
                  <a:tcPr/>
                </a:tc>
                <a:extLst>
                  <a:ext uri="{0D108BD9-81ED-4DB2-BD59-A6C34878D82A}">
                    <a16:rowId xmlns:a16="http://schemas.microsoft.com/office/drawing/2014/main" val="1895092334"/>
                  </a:ext>
                </a:extLst>
              </a:tr>
              <a:tr h="432927">
                <a:tc>
                  <a:txBody>
                    <a:bodyPr/>
                    <a:lstStyle/>
                    <a:p>
                      <a:r>
                        <a:rPr lang="en-US" sz="1400" dirty="0">
                          <a:latin typeface="Gotham Medium Regular" panose="02000604030000020004"/>
                        </a:rPr>
                        <a:t>Lanier High </a:t>
                      </a:r>
                      <a:r>
                        <a:rPr lang="en-US" sz="900" dirty="0" smtClean="0">
                          <a:solidFill>
                            <a:srgbClr val="FF0000"/>
                          </a:solidFill>
                          <a:latin typeface="Gotham Medium Regular" panose="02000604030000020004"/>
                        </a:rPr>
                        <a:t>(</a:t>
                      </a:r>
                      <a:r>
                        <a:rPr lang="en-US" sz="900" dirty="0" smtClean="0">
                          <a:solidFill>
                            <a:srgbClr val="FF0000"/>
                          </a:solidFill>
                        </a:rPr>
                        <a:t>Graduation Rate and Lowest 5% of Title I A Schools)</a:t>
                      </a:r>
                      <a:endParaRPr lang="en-US" sz="900" dirty="0">
                        <a:solidFill>
                          <a:srgbClr val="FF0000"/>
                        </a:solidFill>
                        <a:latin typeface="Gotham Medium Regular" panose="02000604030000020004"/>
                      </a:endParaRPr>
                    </a:p>
                  </a:txBody>
                  <a:tcPr/>
                </a:tc>
                <a:tc>
                  <a:txBody>
                    <a:bodyPr/>
                    <a:lstStyle/>
                    <a:p>
                      <a:r>
                        <a:rPr lang="en-US" sz="1400" dirty="0" smtClean="0">
                          <a:latin typeface="Gotham Medium Regular" panose="02000604030000020004"/>
                        </a:rPr>
                        <a:t>*Oak </a:t>
                      </a:r>
                      <a:r>
                        <a:rPr lang="en-US" sz="1400" dirty="0">
                          <a:latin typeface="Gotham Medium Regular" panose="02000604030000020004"/>
                        </a:rPr>
                        <a:t>Forest Elementary </a:t>
                      </a:r>
                      <a:r>
                        <a:rPr lang="en-US" sz="900" dirty="0" smtClean="0">
                          <a:solidFill>
                            <a:srgbClr val="FF0000"/>
                          </a:solidFill>
                          <a:latin typeface="Gotham Medium Regular" panose="02000604030000020004"/>
                        </a:rPr>
                        <a:t>(</a:t>
                      </a:r>
                      <a:r>
                        <a:rPr lang="en-US" sz="900" dirty="0" smtClean="0">
                          <a:solidFill>
                            <a:srgbClr val="FF0000"/>
                          </a:solidFill>
                        </a:rPr>
                        <a:t>Black or African American, Economically Disadvantaged)</a:t>
                      </a:r>
                      <a:endParaRPr lang="en-US" sz="900" dirty="0">
                        <a:solidFill>
                          <a:srgbClr val="FF0000"/>
                        </a:solidFill>
                        <a:latin typeface="Gotham Medium Regular" panose="02000604030000020004"/>
                      </a:endParaRPr>
                    </a:p>
                  </a:txBody>
                  <a:tcPr/>
                </a:tc>
                <a:tc>
                  <a:txBody>
                    <a:bodyPr/>
                    <a:lstStyle/>
                    <a:p>
                      <a:endParaRPr lang="en-US" sz="1400" dirty="0">
                        <a:latin typeface="Gotham Medium Regular" panose="02000604030000020004"/>
                      </a:endParaRPr>
                    </a:p>
                  </a:txBody>
                  <a:tcPr/>
                </a:tc>
                <a:extLst>
                  <a:ext uri="{0D108BD9-81ED-4DB2-BD59-A6C34878D82A}">
                    <a16:rowId xmlns:a16="http://schemas.microsoft.com/office/drawing/2014/main" val="4097887722"/>
                  </a:ext>
                </a:extLst>
              </a:tr>
              <a:tr h="432927">
                <a:tc>
                  <a:txBody>
                    <a:bodyPr/>
                    <a:lstStyle/>
                    <a:p>
                      <a:r>
                        <a:rPr lang="en-US" sz="1400" dirty="0">
                          <a:latin typeface="Gotham Medium Regular" panose="02000604030000020004"/>
                        </a:rPr>
                        <a:t>McLeod Elementary </a:t>
                      </a:r>
                      <a:r>
                        <a:rPr lang="en-US" sz="900" dirty="0" smtClean="0">
                          <a:solidFill>
                            <a:srgbClr val="FF0000"/>
                          </a:solidFill>
                          <a:latin typeface="Gotham Medium Regular" panose="02000604030000020004"/>
                        </a:rPr>
                        <a:t>(Lowest 5% of Title I A schools)</a:t>
                      </a:r>
                      <a:endParaRPr lang="en-US" sz="1400" dirty="0">
                        <a:latin typeface="Gotham Medium Regular" panose="02000604030000020004"/>
                      </a:endParaRPr>
                    </a:p>
                  </a:txBody>
                  <a:tcPr/>
                </a:tc>
                <a:tc>
                  <a:txBody>
                    <a:bodyPr/>
                    <a:lstStyle/>
                    <a:p>
                      <a:r>
                        <a:rPr lang="en-US" sz="1400" dirty="0" err="1">
                          <a:latin typeface="Gotham Medium Regular" panose="02000604030000020004"/>
                        </a:rPr>
                        <a:t>Peeples</a:t>
                      </a:r>
                      <a:r>
                        <a:rPr lang="en-US" sz="1400" dirty="0">
                          <a:latin typeface="Gotham Medium Regular" panose="02000604030000020004"/>
                        </a:rPr>
                        <a:t> Middle </a:t>
                      </a:r>
                      <a:r>
                        <a:rPr lang="en-US" sz="900" dirty="0" smtClean="0">
                          <a:solidFill>
                            <a:srgbClr val="FF0000"/>
                          </a:solidFill>
                          <a:latin typeface="Gotham Medium Regular" panose="02000604030000020004"/>
                        </a:rPr>
                        <a:t>(</a:t>
                      </a:r>
                      <a:r>
                        <a:rPr lang="en-US" sz="900" dirty="0" smtClean="0">
                          <a:solidFill>
                            <a:srgbClr val="FF0000"/>
                          </a:solidFill>
                        </a:rPr>
                        <a:t>Black or African American, Economically Disadvantaged, Students w/Disabilities)</a:t>
                      </a:r>
                      <a:endParaRPr lang="en-US" sz="900" dirty="0">
                        <a:solidFill>
                          <a:srgbClr val="FF0000"/>
                        </a:solidFill>
                        <a:latin typeface="Gotham Medium Regular" panose="02000604030000020004"/>
                      </a:endParaRPr>
                    </a:p>
                  </a:txBody>
                  <a:tcPr/>
                </a:tc>
                <a:tc>
                  <a:txBody>
                    <a:bodyPr/>
                    <a:lstStyle/>
                    <a:p>
                      <a:endParaRPr lang="en-US" sz="1400" dirty="0">
                        <a:latin typeface="Gotham Medium Regular" panose="02000604030000020004"/>
                      </a:endParaRPr>
                    </a:p>
                  </a:txBody>
                  <a:tcPr/>
                </a:tc>
                <a:extLst>
                  <a:ext uri="{0D108BD9-81ED-4DB2-BD59-A6C34878D82A}">
                    <a16:rowId xmlns:a16="http://schemas.microsoft.com/office/drawing/2014/main" val="4054453252"/>
                  </a:ext>
                </a:extLst>
              </a:tr>
              <a:tr h="604729">
                <a:tc>
                  <a:txBody>
                    <a:bodyPr/>
                    <a:lstStyle/>
                    <a:p>
                      <a:r>
                        <a:rPr lang="en-US" sz="1400" dirty="0">
                          <a:latin typeface="Gotham Medium Regular" panose="02000604030000020004"/>
                        </a:rPr>
                        <a:t>Powell </a:t>
                      </a:r>
                      <a:r>
                        <a:rPr lang="en-US" sz="1400" dirty="0" smtClean="0">
                          <a:latin typeface="Gotham Medium Regular" panose="02000604030000020004"/>
                        </a:rPr>
                        <a:t>Middle</a:t>
                      </a:r>
                      <a:r>
                        <a:rPr lang="en-US" sz="900" dirty="0" smtClean="0">
                          <a:latin typeface="Gotham Medium Regular" panose="02000604030000020004"/>
                        </a:rPr>
                        <a:t> </a:t>
                      </a:r>
                      <a:r>
                        <a:rPr lang="en-US" sz="900" dirty="0" smtClean="0">
                          <a:solidFill>
                            <a:srgbClr val="FF0000"/>
                          </a:solidFill>
                          <a:latin typeface="Gotham Medium Regular" panose="02000604030000020004"/>
                        </a:rPr>
                        <a:t>(Lowest 5% of </a:t>
                      </a:r>
                    </a:p>
                    <a:p>
                      <a:r>
                        <a:rPr lang="en-US" sz="900" dirty="0" smtClean="0">
                          <a:solidFill>
                            <a:srgbClr val="FF0000"/>
                          </a:solidFill>
                          <a:latin typeface="Gotham Medium Regular" panose="02000604030000020004"/>
                        </a:rPr>
                        <a:t>Title I A schools)</a:t>
                      </a:r>
                      <a:endParaRPr lang="en-US" sz="1400" dirty="0">
                        <a:latin typeface="Gotham Medium Regular" panose="02000604030000020004"/>
                      </a:endParaRPr>
                    </a:p>
                  </a:txBody>
                  <a:tcPr/>
                </a:tc>
                <a:tc>
                  <a:txBody>
                    <a:bodyPr/>
                    <a:lstStyle/>
                    <a:p>
                      <a:r>
                        <a:rPr lang="en-US" sz="1400" dirty="0">
                          <a:latin typeface="Gotham Medium Regular" panose="02000604030000020004"/>
                        </a:rPr>
                        <a:t>Van</a:t>
                      </a:r>
                      <a:r>
                        <a:rPr lang="en-US" sz="1400" baseline="0" dirty="0">
                          <a:latin typeface="Gotham Medium Regular" panose="02000604030000020004"/>
                        </a:rPr>
                        <a:t> Winkle </a:t>
                      </a:r>
                      <a:r>
                        <a:rPr lang="en-US" sz="1400" baseline="0" dirty="0" smtClean="0">
                          <a:latin typeface="Gotham Medium Regular" panose="02000604030000020004"/>
                        </a:rPr>
                        <a:t>Elementary/</a:t>
                      </a:r>
                      <a:r>
                        <a:rPr lang="en-US" sz="1400" b="1" baseline="0" dirty="0" smtClean="0">
                          <a:latin typeface="Gotham Medium Regular" panose="02000604030000020004"/>
                        </a:rPr>
                        <a:t>Bates</a:t>
                      </a:r>
                      <a:r>
                        <a:rPr lang="en-US" sz="1400" baseline="0" dirty="0" smtClean="0">
                          <a:latin typeface="Gotham Medium Regular" panose="02000604030000020004"/>
                        </a:rPr>
                        <a:t> </a:t>
                      </a:r>
                      <a:r>
                        <a:rPr lang="en-US" sz="900" baseline="0" dirty="0" smtClean="0">
                          <a:solidFill>
                            <a:srgbClr val="FF0000"/>
                          </a:solidFill>
                          <a:latin typeface="Gotham Medium Regular" panose="02000604030000020004"/>
                        </a:rPr>
                        <a:t>(Black or African American)</a:t>
                      </a:r>
                      <a:endParaRPr lang="en-US" sz="900" dirty="0">
                        <a:solidFill>
                          <a:srgbClr val="FF0000"/>
                        </a:solidFill>
                        <a:latin typeface="Gotham Medium Regular" panose="02000604030000020004"/>
                      </a:endParaRPr>
                    </a:p>
                  </a:txBody>
                  <a:tcPr/>
                </a:tc>
                <a:tc>
                  <a:txBody>
                    <a:bodyPr/>
                    <a:lstStyle/>
                    <a:p>
                      <a:endParaRPr lang="en-US" sz="1400" dirty="0">
                        <a:latin typeface="Gotham Medium Regular" panose="02000604030000020004"/>
                      </a:endParaRPr>
                    </a:p>
                  </a:txBody>
                  <a:tcPr/>
                </a:tc>
                <a:extLst>
                  <a:ext uri="{0D108BD9-81ED-4DB2-BD59-A6C34878D82A}">
                    <a16:rowId xmlns:a16="http://schemas.microsoft.com/office/drawing/2014/main" val="2008278783"/>
                  </a:ext>
                </a:extLst>
              </a:tr>
              <a:tr h="604729">
                <a:tc>
                  <a:txBody>
                    <a:bodyPr/>
                    <a:lstStyle/>
                    <a:p>
                      <a:r>
                        <a:rPr lang="en-US" sz="1400" dirty="0">
                          <a:latin typeface="Gotham Medium Regular" panose="02000604030000020004"/>
                        </a:rPr>
                        <a:t>Sykes </a:t>
                      </a:r>
                      <a:r>
                        <a:rPr lang="en-US" sz="1400" dirty="0" smtClean="0">
                          <a:latin typeface="Gotham Medium Regular" panose="02000604030000020004"/>
                        </a:rPr>
                        <a:t>Elementary </a:t>
                      </a:r>
                      <a:r>
                        <a:rPr lang="en-US" sz="900" dirty="0" smtClean="0">
                          <a:solidFill>
                            <a:srgbClr val="FF0000"/>
                          </a:solidFill>
                          <a:latin typeface="Gotham Medium Regular" panose="02000604030000020004"/>
                        </a:rPr>
                        <a:t>(Lowest 5% of </a:t>
                      </a:r>
                    </a:p>
                    <a:p>
                      <a:r>
                        <a:rPr lang="en-US" sz="900" dirty="0" smtClean="0">
                          <a:solidFill>
                            <a:srgbClr val="FF0000"/>
                          </a:solidFill>
                          <a:latin typeface="Gotham Medium Regular" panose="02000604030000020004"/>
                        </a:rPr>
                        <a:t>Title I A schools)  </a:t>
                      </a:r>
                      <a:endParaRPr lang="en-US" sz="1400" dirty="0">
                        <a:latin typeface="Gotham Medium Regular" panose="02000604030000020004"/>
                      </a:endParaRPr>
                    </a:p>
                  </a:txBody>
                  <a:tcPr/>
                </a:tc>
                <a:tc>
                  <a:txBody>
                    <a:bodyPr/>
                    <a:lstStyle/>
                    <a:p>
                      <a:r>
                        <a:rPr lang="en-US" sz="1400" dirty="0" smtClean="0">
                          <a:latin typeface="Gotham Medium Regular" panose="02000604030000020004"/>
                        </a:rPr>
                        <a:t>*Wilkins </a:t>
                      </a:r>
                      <a:r>
                        <a:rPr lang="en-US" sz="1400" dirty="0">
                          <a:latin typeface="Gotham Medium Regular" panose="02000604030000020004"/>
                        </a:rPr>
                        <a:t>Elementary </a:t>
                      </a:r>
                      <a:r>
                        <a:rPr lang="en-US" sz="900" dirty="0" smtClean="0">
                          <a:solidFill>
                            <a:srgbClr val="FF0000"/>
                          </a:solidFill>
                          <a:latin typeface="Gotham Medium Regular" panose="02000604030000020004"/>
                        </a:rPr>
                        <a:t>(</a:t>
                      </a:r>
                      <a:r>
                        <a:rPr lang="en-US" sz="900" dirty="0" smtClean="0">
                          <a:solidFill>
                            <a:srgbClr val="FF0000"/>
                          </a:solidFill>
                        </a:rPr>
                        <a:t>Black or African American, Economically Disadvantaged)</a:t>
                      </a:r>
                      <a:endParaRPr lang="en-US" sz="900" dirty="0">
                        <a:solidFill>
                          <a:srgbClr val="FF0000"/>
                        </a:solidFill>
                        <a:latin typeface="Gotham Medium Regular" panose="02000604030000020004"/>
                      </a:endParaRPr>
                    </a:p>
                  </a:txBody>
                  <a:tcPr/>
                </a:tc>
                <a:tc>
                  <a:txBody>
                    <a:bodyPr/>
                    <a:lstStyle/>
                    <a:p>
                      <a:endParaRPr lang="en-US" sz="1400" dirty="0">
                        <a:latin typeface="Gotham Medium Regular" panose="02000604030000020004"/>
                      </a:endParaRPr>
                    </a:p>
                  </a:txBody>
                  <a:tcPr/>
                </a:tc>
                <a:extLst>
                  <a:ext uri="{0D108BD9-81ED-4DB2-BD59-A6C34878D82A}">
                    <a16:rowId xmlns:a16="http://schemas.microsoft.com/office/drawing/2014/main" val="1918735977"/>
                  </a:ext>
                </a:extLst>
              </a:tr>
              <a:tr h="447856">
                <a:tc>
                  <a:txBody>
                    <a:bodyPr/>
                    <a:lstStyle/>
                    <a:p>
                      <a:r>
                        <a:rPr lang="en-US" sz="1400" dirty="0">
                          <a:latin typeface="Gotham Medium Regular" panose="02000604030000020004"/>
                        </a:rPr>
                        <a:t>Whitten Middle </a:t>
                      </a:r>
                      <a:r>
                        <a:rPr lang="en-US" sz="1000" dirty="0" smtClean="0">
                          <a:solidFill>
                            <a:srgbClr val="FF0000"/>
                          </a:solidFill>
                          <a:latin typeface="Gotham Medium Regular" panose="02000604030000020004"/>
                        </a:rPr>
                        <a:t>(Lowest 5% of </a:t>
                      </a:r>
                    </a:p>
                    <a:p>
                      <a:r>
                        <a:rPr lang="en-US" sz="1000" dirty="0" smtClean="0">
                          <a:solidFill>
                            <a:srgbClr val="FF0000"/>
                          </a:solidFill>
                          <a:latin typeface="Gotham Medium Regular" panose="02000604030000020004"/>
                        </a:rPr>
                        <a:t>Title I A schools)</a:t>
                      </a:r>
                      <a:endParaRPr lang="en-US" sz="1400" dirty="0">
                        <a:latin typeface="Gotham Medium Regular" panose="02000604030000020004"/>
                      </a:endParaRPr>
                    </a:p>
                  </a:txBody>
                  <a:tcPr/>
                </a:tc>
                <a:tc>
                  <a:txBody>
                    <a:bodyPr/>
                    <a:lstStyle/>
                    <a:p>
                      <a:endParaRPr lang="en-US" sz="1400" dirty="0">
                        <a:latin typeface="Gotham Medium Regular" panose="02000604030000020004"/>
                      </a:endParaRPr>
                    </a:p>
                  </a:txBody>
                  <a:tcPr/>
                </a:tc>
                <a:tc>
                  <a:txBody>
                    <a:bodyPr/>
                    <a:lstStyle/>
                    <a:p>
                      <a:endParaRPr lang="en-US" sz="1400" dirty="0">
                        <a:latin typeface="Gotham Medium Regular" panose="02000604030000020004"/>
                      </a:endParaRPr>
                    </a:p>
                  </a:txBody>
                  <a:tcPr/>
                </a:tc>
                <a:extLst>
                  <a:ext uri="{0D108BD9-81ED-4DB2-BD59-A6C34878D82A}">
                    <a16:rowId xmlns:a16="http://schemas.microsoft.com/office/drawing/2014/main" val="3739813919"/>
                  </a:ext>
                </a:extLst>
              </a:tr>
              <a:tr h="298570">
                <a:tc>
                  <a:txBody>
                    <a:bodyPr/>
                    <a:lstStyle/>
                    <a:p>
                      <a:r>
                        <a:rPr lang="en-US" sz="1400" strike="noStrike" dirty="0">
                          <a:latin typeface="Gotham Medium Regular" panose="02000604030000020004"/>
                        </a:rPr>
                        <a:t>Wingfield </a:t>
                      </a:r>
                      <a:r>
                        <a:rPr lang="en-US" sz="1400" strike="noStrike" dirty="0" smtClean="0">
                          <a:latin typeface="Gotham Medium Regular" panose="02000604030000020004"/>
                        </a:rPr>
                        <a:t>High</a:t>
                      </a:r>
                      <a:r>
                        <a:rPr lang="en-US" sz="900" strike="noStrike" dirty="0" smtClean="0">
                          <a:solidFill>
                            <a:srgbClr val="FF0000"/>
                          </a:solidFill>
                          <a:latin typeface="Gotham Medium Regular" panose="02000604030000020004"/>
                        </a:rPr>
                        <a:t> (Exited - Graduation Rate)</a:t>
                      </a:r>
                      <a:endParaRPr lang="en-US" sz="900" strike="noStrike" dirty="0">
                        <a:solidFill>
                          <a:srgbClr val="FF0000"/>
                        </a:solidFill>
                        <a:latin typeface="Gotham Medium Regular" panose="02000604030000020004"/>
                      </a:endParaRPr>
                    </a:p>
                  </a:txBody>
                  <a:tcPr/>
                </a:tc>
                <a:tc>
                  <a:txBody>
                    <a:bodyPr/>
                    <a:lstStyle/>
                    <a:p>
                      <a:endParaRPr lang="en-US" sz="1400" dirty="0">
                        <a:latin typeface="Gotham Medium Regular" panose="02000604030000020004"/>
                      </a:endParaRPr>
                    </a:p>
                  </a:txBody>
                  <a:tcPr/>
                </a:tc>
                <a:tc>
                  <a:txBody>
                    <a:bodyPr/>
                    <a:lstStyle/>
                    <a:p>
                      <a:endParaRPr lang="en-US" sz="1400" dirty="0">
                        <a:latin typeface="Gotham Medium Regular" panose="02000604030000020004"/>
                      </a:endParaRPr>
                    </a:p>
                  </a:txBody>
                  <a:tcPr/>
                </a:tc>
                <a:extLst>
                  <a:ext uri="{0D108BD9-81ED-4DB2-BD59-A6C34878D82A}">
                    <a16:rowId xmlns:a16="http://schemas.microsoft.com/office/drawing/2014/main" val="2458173868"/>
                  </a:ext>
                </a:extLst>
              </a:tr>
            </a:tbl>
          </a:graphicData>
        </a:graphic>
      </p:graphicFrame>
      <p:sp>
        <p:nvSpPr>
          <p:cNvPr id="6" name="Slide Number Placeholder 5"/>
          <p:cNvSpPr>
            <a:spLocks noGrp="1"/>
          </p:cNvSpPr>
          <p:nvPr>
            <p:ph type="sldNum" sz="quarter" idx="12"/>
          </p:nvPr>
        </p:nvSpPr>
        <p:spPr/>
        <p:txBody>
          <a:bodyPr/>
          <a:lstStyle/>
          <a:p>
            <a:fld id="{1CCEC00A-95E3-F242-A773-2ABB6ADE56E0}" type="slidenum">
              <a:rPr lang="en-US" smtClean="0"/>
              <a:t>9</a:t>
            </a:fld>
            <a:endParaRPr lang="en-US" dirty="0"/>
          </a:p>
        </p:txBody>
      </p:sp>
    </p:spTree>
    <p:extLst>
      <p:ext uri="{BB962C8B-B14F-4D97-AF65-F5344CB8AC3E}">
        <p14:creationId xmlns:p14="http://schemas.microsoft.com/office/powerpoint/2010/main" val="123589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Jackson Public Schools">
      <a:dk1>
        <a:srgbClr val="273A7F"/>
      </a:dk1>
      <a:lt1>
        <a:srgbClr val="FFFFFF"/>
      </a:lt1>
      <a:dk2>
        <a:srgbClr val="273A7F"/>
      </a:dk2>
      <a:lt2>
        <a:srgbClr val="E7E6E6"/>
      </a:lt2>
      <a:accent1>
        <a:srgbClr val="FFD01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59322</TotalTime>
  <Words>1211</Words>
  <Application>Microsoft Office PowerPoint</Application>
  <PresentationFormat>Widescreen</PresentationFormat>
  <Paragraphs>188</Paragraphs>
  <Slides>21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Wingdings</vt:lpstr>
      <vt:lpstr>Gotham Bold</vt:lpstr>
      <vt:lpstr>Gotham Regular</vt:lpstr>
      <vt:lpstr>Gotham Medium Regular</vt:lpstr>
      <vt:lpstr>Courier New</vt:lpstr>
      <vt:lpstr>Office Theme</vt:lpstr>
      <vt:lpstr>    </vt:lpstr>
      <vt:lpstr>Core Values and Commitment </vt:lpstr>
      <vt:lpstr>Goals </vt:lpstr>
      <vt:lpstr>Background </vt:lpstr>
      <vt:lpstr>Identifications </vt:lpstr>
      <vt:lpstr> School Improvement Categories  </vt:lpstr>
      <vt:lpstr>Federally identified subgroups</vt:lpstr>
      <vt:lpstr>School Improvement Identification Cycle</vt:lpstr>
      <vt:lpstr>JPSD Identified Schools </vt:lpstr>
      <vt:lpstr>Funding Methodology </vt:lpstr>
      <vt:lpstr>Jackson Public School District Allocations</vt:lpstr>
      <vt:lpstr>District School Improvement – Budget Overview (FY21)</vt:lpstr>
      <vt:lpstr>District School Improvement – Budget Overview (FY21)</vt:lpstr>
      <vt:lpstr>Evidence-based Intervention </vt:lpstr>
      <vt:lpstr>Resource Allocation Review </vt:lpstr>
      <vt:lpstr>School and District Responsibilities</vt:lpstr>
      <vt:lpstr>School and District Requirements </vt:lpstr>
      <vt:lpstr>School and District Requirements </vt:lpstr>
      <vt:lpstr>Next Steps </vt:lpstr>
      <vt:lpstr>Office of School Support  </vt:lpstr>
      <vt:lpstr>When a flower doesn’t bloom, you fix the environment in which it grows, not the flower.  Alexander Den Heijer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Thompson</dc:creator>
  <cp:lastModifiedBy>McDonald, Deowarski</cp:lastModifiedBy>
  <cp:revision>237</cp:revision>
  <cp:lastPrinted>2022-01-05T19:55:08Z</cp:lastPrinted>
  <dcterms:created xsi:type="dcterms:W3CDTF">2019-07-17T21:35:27Z</dcterms:created>
  <dcterms:modified xsi:type="dcterms:W3CDTF">2022-01-18T14:10:00Z</dcterms:modified>
</cp:coreProperties>
</file>